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tiff" ContentType="image/tiff"/>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mc:AlternateContent xmlns:mc="http://schemas.openxmlformats.org/markup-compatibility/2006">
    <mc:Choice Requires="x15">
      <x15ac:absPath xmlns:x15ac="http://schemas.microsoft.com/office/spreadsheetml/2010/11/ac" url="C:\Users\manana.martkoflishvi\Desktop\ESG\"/>
    </mc:Choice>
  </mc:AlternateContent>
  <xr:revisionPtr revIDLastSave="0" documentId="8_{98910CC8-29FE-4061-9AC6-11D5FA0FA96D}" xr6:coauthVersionLast="47" xr6:coauthVersionMax="47" xr10:uidLastSave="{00000000-0000-0000-0000-000000000000}"/>
  <bookViews>
    <workbookView xWindow="-108" yWindow="-108" windowWidth="23256" windowHeight="12576" tabRatio="865" xr2:uid="{00000000-000D-0000-FFFF-FFFF00000000}"/>
  </bookViews>
  <sheets>
    <sheet name="Note" sheetId="1" r:id="rId1"/>
    <sheet name="1. Governance" sheetId="2" r:id="rId2"/>
    <sheet name="2. Strategy" sheetId="3" r:id="rId3"/>
    <sheet name="3. Risk Management" sheetId="4" r:id="rId4"/>
    <sheet name="4.a Metrics&amp;Targets-KPIs" sheetId="5" r:id="rId5"/>
    <sheet name="4.b Metrics&amp;Targets-Trans.Risk" sheetId="6" r:id="rId6"/>
    <sheet name="4.c Metrics&amp;Targets-Phys.Risk" sheetId="7" r:id="rId7"/>
  </sheets>
  <definedNames>
    <definedName name="_xlnm._FilterDatabase" localSheetId="5" hidden="1">'4.b Metrics&amp;Targets-Trans.Risk'!$B$7:$W$62</definedName>
    <definedName name="_xlnm._FilterDatabase" localSheetId="6" hidden="1">'4.c Metrics&amp;Targets-Phys.Risk'!$B$7:$AC$79</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G42" i="5" l="1"/>
  <c r="G40" i="5"/>
  <c r="H61" i="6" l="1"/>
  <c r="F12" i="7" l="1"/>
  <c r="E12" i="7" s="1"/>
  <c r="F13" i="7"/>
  <c r="E13" i="7" s="1"/>
  <c r="F14" i="7"/>
  <c r="E14" i="7" s="1"/>
  <c r="F15" i="7"/>
  <c r="E15" i="7" s="1"/>
  <c r="F16" i="7"/>
  <c r="E16" i="7" s="1"/>
  <c r="F17" i="7"/>
  <c r="E17" i="7" s="1"/>
  <c r="F18" i="7"/>
  <c r="E18" i="7" s="1"/>
  <c r="F19" i="7"/>
  <c r="E19" i="7" s="1"/>
  <c r="F20" i="7"/>
  <c r="E20" i="7" s="1"/>
  <c r="F21" i="7"/>
  <c r="E21" i="7" s="1"/>
  <c r="F22" i="7"/>
  <c r="E22" i="7" s="1"/>
  <c r="F23" i="7"/>
  <c r="E23" i="7" s="1"/>
  <c r="F24" i="7"/>
  <c r="E24" i="7" s="1"/>
  <c r="F25" i="7"/>
  <c r="E25" i="7" s="1"/>
  <c r="F26" i="7"/>
  <c r="E26" i="7" s="1"/>
  <c r="F27" i="7"/>
  <c r="E27" i="7" s="1"/>
  <c r="F28" i="7"/>
  <c r="E28" i="7" s="1"/>
  <c r="F29" i="7"/>
  <c r="E29" i="7" s="1"/>
  <c r="F30" i="7"/>
  <c r="E30" i="7" s="1"/>
  <c r="F31" i="7"/>
  <c r="E31" i="7" s="1"/>
  <c r="F32" i="7"/>
  <c r="E32" i="7" s="1"/>
  <c r="F33" i="7"/>
  <c r="E33" i="7" s="1"/>
  <c r="F34" i="7"/>
  <c r="E34" i="7" s="1"/>
  <c r="F35" i="7"/>
  <c r="E35" i="7" s="1"/>
  <c r="F36" i="7"/>
  <c r="E36" i="7" s="1"/>
  <c r="F37" i="7"/>
  <c r="E37" i="7" s="1"/>
  <c r="F38" i="7"/>
  <c r="E38" i="7" s="1"/>
  <c r="F39" i="7"/>
  <c r="E39" i="7" s="1"/>
  <c r="F40" i="7"/>
  <c r="E40" i="7" s="1"/>
  <c r="F41" i="7"/>
  <c r="E41" i="7" s="1"/>
  <c r="F42" i="7"/>
  <c r="E42" i="7" s="1"/>
  <c r="F43" i="7"/>
  <c r="E43" i="7" s="1"/>
  <c r="F44" i="7"/>
  <c r="E44" i="7" s="1"/>
  <c r="F45" i="7"/>
  <c r="E45" i="7" s="1"/>
  <c r="F46" i="7"/>
  <c r="E46" i="7" s="1"/>
  <c r="F47" i="7"/>
  <c r="E47" i="7" s="1"/>
  <c r="F48" i="7"/>
  <c r="E48" i="7" s="1"/>
  <c r="F49" i="7"/>
  <c r="E49" i="7" s="1"/>
  <c r="F50" i="7"/>
  <c r="E50" i="7" s="1"/>
  <c r="F51" i="7"/>
  <c r="E51" i="7" s="1"/>
  <c r="F52" i="7"/>
  <c r="E52" i="7" s="1"/>
  <c r="F53" i="7"/>
  <c r="E53" i="7" s="1"/>
  <c r="F54" i="7"/>
  <c r="E54" i="7" s="1"/>
  <c r="F55" i="7"/>
  <c r="E55" i="7" s="1"/>
  <c r="F56" i="7"/>
  <c r="E56" i="7" s="1"/>
  <c r="F57" i="7"/>
  <c r="E57" i="7" s="1"/>
  <c r="F58" i="7"/>
  <c r="E58" i="7" s="1"/>
  <c r="F59" i="7"/>
  <c r="E59" i="7" s="1"/>
  <c r="F60" i="7"/>
  <c r="E60" i="7" s="1"/>
  <c r="F61" i="7"/>
  <c r="E61" i="7" s="1"/>
  <c r="F62" i="7"/>
  <c r="E62" i="7" s="1"/>
  <c r="F63" i="7"/>
  <c r="E63" i="7" s="1"/>
  <c r="F64" i="7"/>
  <c r="E64" i="7" s="1"/>
  <c r="F65" i="7"/>
  <c r="E65" i="7" s="1"/>
  <c r="F66" i="7"/>
  <c r="E66" i="7" s="1"/>
  <c r="F67" i="7"/>
  <c r="E67" i="7" s="1"/>
  <c r="F68" i="7"/>
  <c r="E68" i="7" s="1"/>
  <c r="F69" i="7"/>
  <c r="E69" i="7" s="1"/>
  <c r="F70" i="7"/>
  <c r="E70" i="7" s="1"/>
  <c r="F71" i="7"/>
  <c r="E71" i="7" s="1"/>
  <c r="F72" i="7"/>
  <c r="E72" i="7" s="1"/>
  <c r="F73" i="7"/>
  <c r="E73" i="7" s="1"/>
  <c r="F74" i="7"/>
  <c r="E74" i="7" s="1"/>
  <c r="F75" i="7"/>
  <c r="E75" i="7" s="1"/>
  <c r="F76" i="7"/>
  <c r="E76" i="7" s="1"/>
  <c r="F77" i="7"/>
  <c r="E77" i="7" s="1"/>
  <c r="F78" i="7"/>
  <c r="E78" i="7" s="1"/>
  <c r="W79" i="7"/>
  <c r="G79" i="7"/>
  <c r="H79" i="7"/>
  <c r="I79" i="7"/>
  <c r="J79" i="7"/>
  <c r="K79" i="7"/>
  <c r="L79" i="7"/>
  <c r="M79" i="7"/>
  <c r="N79" i="7"/>
  <c r="O79" i="7"/>
  <c r="P79" i="7"/>
  <c r="Q79" i="7"/>
  <c r="R79" i="7"/>
  <c r="S79" i="7"/>
  <c r="T79" i="7"/>
  <c r="F79" i="7" l="1"/>
  <c r="J47" i="6" l="1"/>
  <c r="K47" i="6"/>
  <c r="L47" i="6"/>
  <c r="I47" i="6"/>
  <c r="D47" i="6" s="1"/>
  <c r="F11" i="7"/>
  <c r="E11" i="7" s="1"/>
  <c r="AB79" i="7"/>
  <c r="AA79" i="7"/>
  <c r="Z79" i="7"/>
  <c r="Y79" i="7"/>
  <c r="U79" i="7"/>
  <c r="V79" i="7"/>
  <c r="F52" i="6"/>
  <c r="F47" i="6"/>
  <c r="F20" i="6"/>
  <c r="F14" i="6"/>
  <c r="F10" i="6"/>
  <c r="J20" i="6"/>
  <c r="K20" i="6"/>
  <c r="L20" i="6"/>
  <c r="I20" i="6"/>
  <c r="J14" i="6"/>
  <c r="K14" i="6"/>
  <c r="L14" i="6"/>
  <c r="I14" i="6"/>
  <c r="J10" i="6"/>
  <c r="K10" i="6"/>
  <c r="L10" i="6"/>
  <c r="I10" i="6"/>
  <c r="D51" i="6"/>
  <c r="D52" i="6"/>
  <c r="D45" i="6"/>
  <c r="D46" i="6"/>
  <c r="D58" i="6"/>
  <c r="D59" i="6"/>
  <c r="D61" i="6"/>
  <c r="E79" i="7" l="1"/>
  <c r="D20" i="6"/>
  <c r="D14" i="6"/>
  <c r="L62" i="6"/>
  <c r="F62" i="6"/>
  <c r="K62" i="6"/>
  <c r="J62" i="6"/>
  <c r="D10" i="6"/>
  <c r="D62" i="6" s="1"/>
  <c r="I62" i="6"/>
  <c r="X40" i="7" l="1"/>
  <c r="X77" i="7"/>
  <c r="X66" i="7"/>
  <c r="X13" i="7"/>
  <c r="G57" i="6"/>
  <c r="G45" i="6"/>
  <c r="G60" i="6"/>
  <c r="G14" i="6"/>
  <c r="G58" i="6"/>
  <c r="G61" i="6"/>
  <c r="G46" i="6"/>
  <c r="G49" i="6"/>
  <c r="G56" i="6"/>
  <c r="G19" i="6"/>
  <c r="X46" i="7"/>
  <c r="X29" i="7"/>
  <c r="X49" i="7"/>
  <c r="X78" i="7"/>
  <c r="X37" i="7"/>
  <c r="X69" i="7"/>
  <c r="X79" i="7"/>
  <c r="X54" i="7"/>
  <c r="X21" i="7"/>
  <c r="X34" i="7"/>
  <c r="X76" i="7"/>
  <c r="X19" i="7"/>
  <c r="X55" i="7"/>
  <c r="X18" i="7"/>
  <c r="X65" i="7"/>
  <c r="X57" i="7"/>
  <c r="X56" i="7"/>
  <c r="X63" i="7"/>
  <c r="X39" i="7"/>
  <c r="X67" i="7"/>
  <c r="X23" i="7"/>
  <c r="X22" i="7"/>
  <c r="X38" i="7"/>
  <c r="X16" i="7"/>
  <c r="X33" i="7"/>
  <c r="X47" i="7"/>
  <c r="X58" i="7"/>
  <c r="X14" i="7"/>
  <c r="X28" i="7"/>
  <c r="X45" i="7"/>
  <c r="X72" i="7"/>
  <c r="X71" i="7"/>
  <c r="X50" i="7"/>
  <c r="X64" i="7"/>
  <c r="X30" i="7"/>
  <c r="X24" i="7"/>
  <c r="X11" i="7"/>
  <c r="X75" i="7"/>
  <c r="X17" i="7"/>
  <c r="X31" i="7"/>
  <c r="X36" i="7"/>
  <c r="X35" i="7"/>
  <c r="X25" i="7"/>
  <c r="X53" i="7"/>
  <c r="X68" i="7"/>
  <c r="X48" i="7"/>
  <c r="X59" i="7"/>
  <c r="X51" i="7"/>
  <c r="X15" i="7"/>
  <c r="X42" i="7"/>
  <c r="X32" i="7"/>
  <c r="X60" i="7"/>
  <c r="X61" i="7"/>
  <c r="X26" i="7"/>
  <c r="X52" i="7"/>
  <c r="X12" i="7"/>
  <c r="X70" i="7"/>
  <c r="X73" i="7"/>
  <c r="X74" i="7"/>
  <c r="X62" i="7"/>
  <c r="X41" i="7"/>
  <c r="X27" i="7"/>
  <c r="X20" i="7"/>
  <c r="X43" i="7"/>
  <c r="X44" i="7"/>
  <c r="G35" i="6"/>
  <c r="G31" i="6"/>
  <c r="G62" i="6"/>
  <c r="G37" i="6"/>
  <c r="G54" i="6"/>
  <c r="G41" i="6"/>
  <c r="G12" i="6"/>
  <c r="G13" i="6"/>
  <c r="G16" i="6"/>
  <c r="G59" i="6"/>
  <c r="G40" i="6"/>
  <c r="G47" i="6"/>
  <c r="G51" i="6"/>
  <c r="G52" i="6"/>
  <c r="G23" i="6"/>
  <c r="G29" i="6"/>
  <c r="G30" i="6"/>
  <c r="G20" i="6"/>
  <c r="G18" i="6"/>
  <c r="G55" i="6"/>
  <c r="G25" i="6"/>
  <c r="G10" i="6"/>
  <c r="G38" i="6"/>
  <c r="G17" i="6"/>
  <c r="G53" i="6"/>
  <c r="G15" i="6"/>
  <c r="G11" i="6"/>
  <c r="G48" i="6"/>
  <c r="G50" i="6"/>
  <c r="G36" i="6" l="1"/>
  <c r="G21" i="6"/>
  <c r="G39" i="6"/>
  <c r="G34" i="6"/>
  <c r="G44" i="6"/>
  <c r="G32" i="6"/>
  <c r="G27" i="6"/>
  <c r="G22" i="6"/>
  <c r="G33" i="6"/>
  <c r="G28" i="6"/>
  <c r="G43" i="6"/>
  <c r="G26" i="6"/>
  <c r="G24" i="6"/>
  <c r="G42" i="6"/>
</calcChain>
</file>

<file path=xl/sharedStrings.xml><?xml version="1.0" encoding="utf-8"?>
<sst xmlns="http://schemas.openxmlformats.org/spreadsheetml/2006/main" count="1263" uniqueCount="984">
  <si>
    <t>თარიღი:</t>
  </si>
  <si>
    <t>#</t>
  </si>
  <si>
    <t>პასუხი</t>
  </si>
  <si>
    <t>სამეთვალყურეო საბჭოს ზედამხედველობა</t>
  </si>
  <si>
    <t>შიდა ანგარიშგება</t>
  </si>
  <si>
    <t>ანაზღაურების პოლიტიკა</t>
  </si>
  <si>
    <t>ESG საკითხების ანგარიშგებისა და გამჟღავნების შაბლონი ვერსია 2.0</t>
  </si>
  <si>
    <t>E.1</t>
  </si>
  <si>
    <t>E.2</t>
  </si>
  <si>
    <t>E.3</t>
  </si>
  <si>
    <t>E.4</t>
  </si>
  <si>
    <t>E.5</t>
  </si>
  <si>
    <t>%</t>
  </si>
  <si>
    <t>E.6</t>
  </si>
  <si>
    <t>E.7</t>
  </si>
  <si>
    <t>E.8</t>
  </si>
  <si>
    <t>E.9</t>
  </si>
  <si>
    <t>E.10</t>
  </si>
  <si>
    <t>E.11</t>
  </si>
  <si>
    <t>E.12</t>
  </si>
  <si>
    <t>E.13</t>
  </si>
  <si>
    <t>E.14</t>
  </si>
  <si>
    <t>E.15</t>
  </si>
  <si>
    <t xml:space="preserve">% </t>
  </si>
  <si>
    <t>E.16</t>
  </si>
  <si>
    <t>E.17</t>
  </si>
  <si>
    <t>E.18</t>
  </si>
  <si>
    <t>E.19</t>
  </si>
  <si>
    <t>E.20</t>
  </si>
  <si>
    <t>E.21</t>
  </si>
  <si>
    <t>E.22</t>
  </si>
  <si>
    <t>E.23</t>
  </si>
  <si>
    <t>E.24</t>
  </si>
  <si>
    <t>E.25</t>
  </si>
  <si>
    <t>E.26</t>
  </si>
  <si>
    <t>E.27</t>
  </si>
  <si>
    <t>E.28</t>
  </si>
  <si>
    <t>E.29</t>
  </si>
  <si>
    <t>E.30</t>
  </si>
  <si>
    <t>E.31</t>
  </si>
  <si>
    <t>tCO2eq</t>
  </si>
  <si>
    <t>E.32</t>
  </si>
  <si>
    <t>E.33</t>
  </si>
  <si>
    <t>E.34</t>
  </si>
  <si>
    <t>E.35</t>
  </si>
  <si>
    <t>tCO2eq/₾Mln.</t>
  </si>
  <si>
    <t>E.36</t>
  </si>
  <si>
    <t>E.37</t>
  </si>
  <si>
    <t>E.38</t>
  </si>
  <si>
    <t>E.39</t>
  </si>
  <si>
    <t>E.40</t>
  </si>
  <si>
    <t>E.41</t>
  </si>
  <si>
    <t>E.42</t>
  </si>
  <si>
    <t>kWh per FTE</t>
  </si>
  <si>
    <t>E.43</t>
  </si>
  <si>
    <t>E.44</t>
  </si>
  <si>
    <t>E.45</t>
  </si>
  <si>
    <t xml:space="preserve"> m³ per FTE</t>
  </si>
  <si>
    <t>E.46</t>
  </si>
  <si>
    <t>E.47</t>
  </si>
  <si>
    <t>E.48</t>
  </si>
  <si>
    <t>kg per FTE</t>
  </si>
  <si>
    <t>E.49</t>
  </si>
  <si>
    <t>E.50</t>
  </si>
  <si>
    <t>E.51</t>
  </si>
  <si>
    <t>E.52</t>
  </si>
  <si>
    <t>E.53</t>
  </si>
  <si>
    <t>E.54</t>
  </si>
  <si>
    <t>E.55</t>
  </si>
  <si>
    <t>E.56</t>
  </si>
  <si>
    <t>E.57</t>
  </si>
  <si>
    <t>E.58</t>
  </si>
  <si>
    <t>E.59</t>
  </si>
  <si>
    <t>E.60</t>
  </si>
  <si>
    <t>E.61</t>
  </si>
  <si>
    <t>E.62</t>
  </si>
  <si>
    <t>E.63</t>
  </si>
  <si>
    <t>E.64</t>
  </si>
  <si>
    <t>S.1</t>
  </si>
  <si>
    <t>S.2</t>
  </si>
  <si>
    <t>S.3</t>
  </si>
  <si>
    <t>S.4</t>
  </si>
  <si>
    <t>S.5</t>
  </si>
  <si>
    <t>S.6</t>
  </si>
  <si>
    <t>S.7</t>
  </si>
  <si>
    <t>S.8</t>
  </si>
  <si>
    <t>S.9</t>
  </si>
  <si>
    <t>S.10</t>
  </si>
  <si>
    <t>S.11</t>
  </si>
  <si>
    <t>S.12</t>
  </si>
  <si>
    <t>S.13</t>
  </si>
  <si>
    <t>S.14</t>
  </si>
  <si>
    <t>S.15</t>
  </si>
  <si>
    <t>S.16</t>
  </si>
  <si>
    <t>S.17</t>
  </si>
  <si>
    <t>S.18</t>
  </si>
  <si>
    <t>S.19</t>
  </si>
  <si>
    <t>S.20</t>
  </si>
  <si>
    <t>S.21</t>
  </si>
  <si>
    <t>S.22</t>
  </si>
  <si>
    <t>S.23</t>
  </si>
  <si>
    <t>S.24</t>
  </si>
  <si>
    <t>S.25</t>
  </si>
  <si>
    <t>S.26</t>
  </si>
  <si>
    <t>S.27</t>
  </si>
  <si>
    <t>S.28</t>
  </si>
  <si>
    <t>S.29</t>
  </si>
  <si>
    <t>S.30</t>
  </si>
  <si>
    <t>S.31</t>
  </si>
  <si>
    <t>S.32</t>
  </si>
  <si>
    <t>S.33</t>
  </si>
  <si>
    <t>S.34</t>
  </si>
  <si>
    <t>S.35</t>
  </si>
  <si>
    <t>S.36</t>
  </si>
  <si>
    <t>S.37</t>
  </si>
  <si>
    <t>S.38</t>
  </si>
  <si>
    <t>S.39</t>
  </si>
  <si>
    <t>S.40</t>
  </si>
  <si>
    <t>S.41</t>
  </si>
  <si>
    <t>S.42</t>
  </si>
  <si>
    <t>S.43</t>
  </si>
  <si>
    <t>S.44</t>
  </si>
  <si>
    <t>S.45</t>
  </si>
  <si>
    <t>S.46</t>
  </si>
  <si>
    <t>&lt;20</t>
  </si>
  <si>
    <t>S.47</t>
  </si>
  <si>
    <t>20-30</t>
  </si>
  <si>
    <t>S.48</t>
  </si>
  <si>
    <t>30-40</t>
  </si>
  <si>
    <t>S.49</t>
  </si>
  <si>
    <t>40-50</t>
  </si>
  <si>
    <t>S.50</t>
  </si>
  <si>
    <t>&gt;50</t>
  </si>
  <si>
    <t>S.51</t>
  </si>
  <si>
    <t>S.52</t>
  </si>
  <si>
    <t>S.53</t>
  </si>
  <si>
    <t>S.54</t>
  </si>
  <si>
    <t>S.55</t>
  </si>
  <si>
    <t>S.56</t>
  </si>
  <si>
    <t>S.57</t>
  </si>
  <si>
    <t>S.58</t>
  </si>
  <si>
    <t>S.59</t>
  </si>
  <si>
    <t>S.60</t>
  </si>
  <si>
    <t>S.61</t>
  </si>
  <si>
    <t>S.62</t>
  </si>
  <si>
    <t>S.63</t>
  </si>
  <si>
    <t>S.64</t>
  </si>
  <si>
    <t>S.65</t>
  </si>
  <si>
    <t>S.66</t>
  </si>
  <si>
    <t>S.67</t>
  </si>
  <si>
    <t>S.68</t>
  </si>
  <si>
    <t>S.69</t>
  </si>
  <si>
    <t>S.70</t>
  </si>
  <si>
    <t>S.71</t>
  </si>
  <si>
    <t>S.72</t>
  </si>
  <si>
    <t>S.73</t>
  </si>
  <si>
    <t>S.74</t>
  </si>
  <si>
    <t>S.75</t>
  </si>
  <si>
    <t>S.76</t>
  </si>
  <si>
    <t>S.77</t>
  </si>
  <si>
    <t>S.78</t>
  </si>
  <si>
    <t>S.79</t>
  </si>
  <si>
    <t>S.80</t>
  </si>
  <si>
    <t>S.81</t>
  </si>
  <si>
    <t>S.82</t>
  </si>
  <si>
    <t>S.83</t>
  </si>
  <si>
    <t>S.84</t>
  </si>
  <si>
    <t>S.85</t>
  </si>
  <si>
    <t>Governance</t>
  </si>
  <si>
    <t>G.1</t>
  </si>
  <si>
    <t>G.2</t>
  </si>
  <si>
    <t>G.3</t>
  </si>
  <si>
    <t>G.4</t>
  </si>
  <si>
    <t>G.5</t>
  </si>
  <si>
    <t>G.6</t>
  </si>
  <si>
    <t>G.7</t>
  </si>
  <si>
    <t>G.8</t>
  </si>
  <si>
    <t>G.9</t>
  </si>
  <si>
    <t>G.10</t>
  </si>
  <si>
    <t>G.11</t>
  </si>
  <si>
    <t>G.12</t>
  </si>
  <si>
    <t>G.13</t>
  </si>
  <si>
    <t>G.14</t>
  </si>
  <si>
    <t>G.15</t>
  </si>
  <si>
    <t>G.16</t>
  </si>
  <si>
    <t>G.17</t>
  </si>
  <si>
    <t>G.18</t>
  </si>
  <si>
    <t>G.19</t>
  </si>
  <si>
    <t>G.20</t>
  </si>
  <si>
    <t>G.21</t>
  </si>
  <si>
    <t>G.22</t>
  </si>
  <si>
    <t>G.23</t>
  </si>
  <si>
    <t>G.24</t>
  </si>
  <si>
    <t>G.25</t>
  </si>
  <si>
    <t>G.26</t>
  </si>
  <si>
    <t>G.27</t>
  </si>
  <si>
    <t>G.28</t>
  </si>
  <si>
    <t>G.29</t>
  </si>
  <si>
    <t>A</t>
  </si>
  <si>
    <t>B</t>
  </si>
  <si>
    <t>C</t>
  </si>
  <si>
    <t>D</t>
  </si>
  <si>
    <t>E</t>
  </si>
  <si>
    <t>F</t>
  </si>
  <si>
    <t>G</t>
  </si>
  <si>
    <t>H</t>
  </si>
  <si>
    <t>I</t>
  </si>
  <si>
    <t>J</t>
  </si>
  <si>
    <t>4.b.1</t>
  </si>
  <si>
    <t>4.b.2</t>
  </si>
  <si>
    <t>4.b.3</t>
  </si>
  <si>
    <t>4.b.4</t>
  </si>
  <si>
    <t>4.b.5</t>
  </si>
  <si>
    <t>4.b.6</t>
  </si>
  <si>
    <t>4.b.7</t>
  </si>
  <si>
    <t>4.b.8</t>
  </si>
  <si>
    <t>4.b.9</t>
  </si>
  <si>
    <t>4.b.10</t>
  </si>
  <si>
    <t>4.b.11</t>
  </si>
  <si>
    <t>4.b.12</t>
  </si>
  <si>
    <t>4.b.13</t>
  </si>
  <si>
    <t>4.b.14</t>
  </si>
  <si>
    <t>4.b.15</t>
  </si>
  <si>
    <t>4.b.16</t>
  </si>
  <si>
    <t>4.b.17</t>
  </si>
  <si>
    <t>4.b.18</t>
  </si>
  <si>
    <t>4.b.19</t>
  </si>
  <si>
    <t>4.b.20</t>
  </si>
  <si>
    <t>4.b.21</t>
  </si>
  <si>
    <t>4.b.22</t>
  </si>
  <si>
    <t>4.b.23</t>
  </si>
  <si>
    <t>4.b.24</t>
  </si>
  <si>
    <t>4.b.25</t>
  </si>
  <si>
    <t>4.b.26</t>
  </si>
  <si>
    <t>4.b.27</t>
  </si>
  <si>
    <t>4.b.28</t>
  </si>
  <si>
    <t>4.b.29</t>
  </si>
  <si>
    <t>4.b.30</t>
  </si>
  <si>
    <t>4.b.31</t>
  </si>
  <si>
    <t>4.b.32</t>
  </si>
  <si>
    <t>4.b.33</t>
  </si>
  <si>
    <t>4.b.34</t>
  </si>
  <si>
    <t>4.b.35</t>
  </si>
  <si>
    <t>4.b.36</t>
  </si>
  <si>
    <t>4.b.37</t>
  </si>
  <si>
    <t>4.b.38</t>
  </si>
  <si>
    <t>4.b.39</t>
  </si>
  <si>
    <t>4.b.40</t>
  </si>
  <si>
    <t>4.b.41</t>
  </si>
  <si>
    <t>4.b.42</t>
  </si>
  <si>
    <t>4.b.43</t>
  </si>
  <si>
    <t>4.b.44</t>
  </si>
  <si>
    <t>4.b.45</t>
  </si>
  <si>
    <t>4.b.46</t>
  </si>
  <si>
    <t>4.b.47</t>
  </si>
  <si>
    <t>4.b.48</t>
  </si>
  <si>
    <t>4.b.49</t>
  </si>
  <si>
    <t>4.b.50</t>
  </si>
  <si>
    <t>4.b.51</t>
  </si>
  <si>
    <t>4.b.52</t>
  </si>
  <si>
    <t>4.b.53</t>
  </si>
  <si>
    <t>K</t>
  </si>
  <si>
    <t>L</t>
  </si>
  <si>
    <t>M</t>
  </si>
  <si>
    <t>N</t>
  </si>
  <si>
    <t>O</t>
  </si>
  <si>
    <t>P</t>
  </si>
  <si>
    <t>Q</t>
  </si>
  <si>
    <t>R</t>
  </si>
  <si>
    <t>S</t>
  </si>
  <si>
    <t>T</t>
  </si>
  <si>
    <t>U</t>
  </si>
  <si>
    <t>V</t>
  </si>
  <si>
    <t>W</t>
  </si>
  <si>
    <t>X</t>
  </si>
  <si>
    <t>4.c.1</t>
  </si>
  <si>
    <t>4.c.2</t>
  </si>
  <si>
    <t>4.c.3</t>
  </si>
  <si>
    <t>4.c.4</t>
  </si>
  <si>
    <t>4.c.5</t>
  </si>
  <si>
    <t>4.c.6</t>
  </si>
  <si>
    <t>4.c.7</t>
  </si>
  <si>
    <t>4.c.8</t>
  </si>
  <si>
    <t>4.c.9</t>
  </si>
  <si>
    <t>4.c.10</t>
  </si>
  <si>
    <t>4.c.11</t>
  </si>
  <si>
    <t>4.c.12</t>
  </si>
  <si>
    <t>4.c.13</t>
  </si>
  <si>
    <t>4.c.14</t>
  </si>
  <si>
    <t>4.c.15</t>
  </si>
  <si>
    <t>4.c.16</t>
  </si>
  <si>
    <t>4.c.17</t>
  </si>
  <si>
    <t>4.c.18</t>
  </si>
  <si>
    <t>4.c.19</t>
  </si>
  <si>
    <t>4.c.20</t>
  </si>
  <si>
    <t>4.c.21</t>
  </si>
  <si>
    <t>4.c.22</t>
  </si>
  <si>
    <t>4.c.23</t>
  </si>
  <si>
    <t>4.c.24</t>
  </si>
  <si>
    <t>4.c.25</t>
  </si>
  <si>
    <t>4.c.26</t>
  </si>
  <si>
    <t>4.c.27</t>
  </si>
  <si>
    <t>4.c.28</t>
  </si>
  <si>
    <t>4.c.29</t>
  </si>
  <si>
    <t>4.c.30</t>
  </si>
  <si>
    <t>4.c.31</t>
  </si>
  <si>
    <t>4.c.32</t>
  </si>
  <si>
    <t>4.c.33</t>
  </si>
  <si>
    <t>4.c.34</t>
  </si>
  <si>
    <t>4.c.35</t>
  </si>
  <si>
    <t>4.c.36</t>
  </si>
  <si>
    <t>4.c.37</t>
  </si>
  <si>
    <t>4.c.38</t>
  </si>
  <si>
    <t>4.c.39</t>
  </si>
  <si>
    <t>4.c.40</t>
  </si>
  <si>
    <t>4.c.41</t>
  </si>
  <si>
    <t>4.c.42</t>
  </si>
  <si>
    <t>4.c.43</t>
  </si>
  <si>
    <t>4.c.44</t>
  </si>
  <si>
    <t>4.c.45</t>
  </si>
  <si>
    <t>4.c.46</t>
  </si>
  <si>
    <t>4.c.47</t>
  </si>
  <si>
    <t>4.c.48</t>
  </si>
  <si>
    <t>4.c.49</t>
  </si>
  <si>
    <t>4.c.50</t>
  </si>
  <si>
    <t>4.c.51</t>
  </si>
  <si>
    <t>4.c.52</t>
  </si>
  <si>
    <t>4.c.53</t>
  </si>
  <si>
    <t>4.c.54</t>
  </si>
  <si>
    <t>4.c.55</t>
  </si>
  <si>
    <t>4.c.56</t>
  </si>
  <si>
    <t>4.c.57</t>
  </si>
  <si>
    <t>4.c.58</t>
  </si>
  <si>
    <t>4.c.59</t>
  </si>
  <si>
    <t>4.c.60</t>
  </si>
  <si>
    <t>4.c.61</t>
  </si>
  <si>
    <t>4.c.62</t>
  </si>
  <si>
    <t>4.c.63</t>
  </si>
  <si>
    <t>4.c.64</t>
  </si>
  <si>
    <t>4.c.65</t>
  </si>
  <si>
    <t>4.c.66</t>
  </si>
  <si>
    <t>რეგიონი</t>
  </si>
  <si>
    <t>კითხვა</t>
  </si>
  <si>
    <t>სტრატეგია და გადაწყვეტილების მიღება</t>
  </si>
  <si>
    <t xml:space="preserve">ფინანსური გავლენის განხილვა
</t>
  </si>
  <si>
    <t xml:space="preserve"> სტრატეგიული მიზნები და ამოცანები</t>
  </si>
  <si>
    <t>მდგრადი საკრედიტო და საინვესტიციო აქტივობები</t>
  </si>
  <si>
    <t>გარემოსდაცვითი</t>
  </si>
  <si>
    <t>კატეგორია</t>
  </si>
  <si>
    <t>მმართველობითი</t>
  </si>
  <si>
    <t>სოციალური</t>
  </si>
  <si>
    <t>თბილისი</t>
  </si>
  <si>
    <t>მუნიციპალიტეტი</t>
  </si>
  <si>
    <t>კომენტარი</t>
  </si>
  <si>
    <t>საზომი ერთეული</t>
  </si>
  <si>
    <t>ლარი</t>
  </si>
  <si>
    <t>აშშ დოლარი</t>
  </si>
  <si>
    <t>ევრო</t>
  </si>
  <si>
    <t>სხვა ვალუტა</t>
  </si>
  <si>
    <t>სათბური აირების ემისიები</t>
  </si>
  <si>
    <t>წყლის რესურსების მართვა</t>
  </si>
  <si>
    <t>ნარჩენების მართვა</t>
  </si>
  <si>
    <t>დიახ/არა</t>
  </si>
  <si>
    <t>გურია</t>
  </si>
  <si>
    <t>იმერეთი</t>
  </si>
  <si>
    <t>აჭარა</t>
  </si>
  <si>
    <t>კახეთი</t>
  </si>
  <si>
    <t>ქვემო ქართლი</t>
  </si>
  <si>
    <t>მცხეთა-მთიანეთი</t>
  </si>
  <si>
    <t>შიდა ქართლი</t>
  </si>
  <si>
    <t>სამცხე-ჯავახეთი</t>
  </si>
  <si>
    <t>სამეგრელო-ზემო სვანეთი</t>
  </si>
  <si>
    <t>ზუგდიდი</t>
  </si>
  <si>
    <t>მარტვილი</t>
  </si>
  <si>
    <t>ხობი</t>
  </si>
  <si>
    <t>ონი</t>
  </si>
  <si>
    <t>რაჭა-ლეჩხუმი და ქვემო სვანეთი</t>
  </si>
  <si>
    <t>ბათუმი</t>
  </si>
  <si>
    <t>ქობულეთი</t>
  </si>
  <si>
    <t>ხულო</t>
  </si>
  <si>
    <t>შუახევი</t>
  </si>
  <si>
    <t>ქედა</t>
  </si>
  <si>
    <t>A - სოფლის, სატყეო და თევზის მეურნეობა</t>
  </si>
  <si>
    <t>საოპერაციო ნახშირბადის ინტენსივობა (Scope 1 &amp; Scope 2)</t>
  </si>
  <si>
    <t>დაფინანსებული ემისიების ინტენსივობა (Scope 3, კატეგორია 15)</t>
  </si>
  <si>
    <t>ენერგიის მთლიანი მოხმარება</t>
  </si>
  <si>
    <t>განახლებადი ენერგიის წილი (RES)</t>
  </si>
  <si>
    <t>ხელვაჩაური</t>
  </si>
  <si>
    <t>აბაშა</t>
  </si>
  <si>
    <t>ცაგერი</t>
  </si>
  <si>
    <t>ლენტეხი</t>
  </si>
  <si>
    <t>ხაშური</t>
  </si>
  <si>
    <t>კასპი</t>
  </si>
  <si>
    <t>გორი</t>
  </si>
  <si>
    <t>ქარელი</t>
  </si>
  <si>
    <t>ნინოწმინდა</t>
  </si>
  <si>
    <t>ვანი</t>
  </si>
  <si>
    <t>სამტრედია</t>
  </si>
  <si>
    <t>ქუთაისი</t>
  </si>
  <si>
    <t>ჩოხატაური</t>
  </si>
  <si>
    <t>ბორჯომი</t>
  </si>
  <si>
    <t>ასპინძა</t>
  </si>
  <si>
    <t>ახალციხე</t>
  </si>
  <si>
    <t>ახალქალაქი</t>
  </si>
  <si>
    <t>სენაკი</t>
  </si>
  <si>
    <t>მესტია</t>
  </si>
  <si>
    <t>ადიგენი</t>
  </si>
  <si>
    <t>მარნეული</t>
  </si>
  <si>
    <t>რუსთავი</t>
  </si>
  <si>
    <t>თელავი</t>
  </si>
  <si>
    <t>სიღნაღი</t>
  </si>
  <si>
    <t>ლაგოდეხი</t>
  </si>
  <si>
    <t>ახმეტა</t>
  </si>
  <si>
    <t>ზესტაფონი</t>
  </si>
  <si>
    <t>დმანისი</t>
  </si>
  <si>
    <t>ბოლნისი</t>
  </si>
  <si>
    <t>გარდაბანი</t>
  </si>
  <si>
    <t>ლანჩხუთი</t>
  </si>
  <si>
    <t>ხონი</t>
  </si>
  <si>
    <t>ოზურგეთი</t>
  </si>
  <si>
    <t>B - სამთომოპოვებითი მრეწველობა და კარიერების დამუშავება</t>
  </si>
  <si>
    <t>C - დამამუშავებელი მრეწველობა</t>
  </si>
  <si>
    <t>D - ელექტროენერგიის, აირის, ორთქლის და                                   კონდიცირებული ჰაერის მიწოდება</t>
  </si>
  <si>
    <t>E -   წყალმომარაგება; კანალიზაცია, ნარჩენების მართვა და                                  დაბინძურებისაგან გასუფთავების საქმიანობები</t>
  </si>
  <si>
    <t>F -  მშენებლობა</t>
  </si>
  <si>
    <t>G -   საბითუმო და საცალო ვაჭრობა; ავტომობილების და                                   მოტოციკლების რემონტი</t>
  </si>
  <si>
    <t xml:space="preserve">H -  ტრანსპორტი და დასაწყობება </t>
  </si>
  <si>
    <t>I -  განთავსების საშუალებებით უზრუნველყოფის და                                    საკვების მიწოდების საქმიანობები</t>
  </si>
  <si>
    <t>L - უძრავ ქონებასთან დაკავშირებული საქმიანობები</t>
  </si>
  <si>
    <t>J – ინფორმაცია და კომუნიკაცია; K - საფინანსო და სადაზღვევო საქმიანობები</t>
  </si>
  <si>
    <t>სხვა სექტორები</t>
  </si>
  <si>
    <t>ბაღდათი</t>
  </si>
  <si>
    <t>ჭიათურა</t>
  </si>
  <si>
    <t>ხარაგაული</t>
  </si>
  <si>
    <t>საჩხერე</t>
  </si>
  <si>
    <t>თერჯოლა</t>
  </si>
  <si>
    <t>წალენჯიხა</t>
  </si>
  <si>
    <t>ფოთი</t>
  </si>
  <si>
    <t>ჩხოროწყუ</t>
  </si>
  <si>
    <t>ამბროლაური</t>
  </si>
  <si>
    <t>თიანეთი</t>
  </si>
  <si>
    <t>მცხეთა</t>
  </si>
  <si>
    <t>დუშეთი</t>
  </si>
  <si>
    <t>წალკა</t>
  </si>
  <si>
    <t>დედოფლისწყარო</t>
  </si>
  <si>
    <t>ტყიბული</t>
  </si>
  <si>
    <t>წყალტუბო</t>
  </si>
  <si>
    <t>თეთრიწყარო</t>
  </si>
  <si>
    <t>ყაზბეგი</t>
  </si>
  <si>
    <t>ახალგორი</t>
  </si>
  <si>
    <t>გურჯაანი</t>
  </si>
  <si>
    <t>ყვარელი</t>
  </si>
  <si>
    <t>საგარეჯო</t>
  </si>
  <si>
    <t xml:space="preserve">A.01 - მემცენარეობა და მეცხოველეობა, ნადირობა და                                    აღნიშნულ სფეროებში მომსახურების გაწევა </t>
  </si>
  <si>
    <t>A.02 - მეტყევეობა და ხე-ტყის დამზადება</t>
  </si>
  <si>
    <t>A.03 - თევზჭერა და აკვაკულტურა</t>
  </si>
  <si>
    <t>B.05 -  ნახშირის და ლიგნიტის მოპოვება</t>
  </si>
  <si>
    <t>B.06 - ნედლი ნავთობის და ბუნებრივი აირის მოპოვება</t>
  </si>
  <si>
    <t xml:space="preserve">B.07 - ლითონის მადნების მოპოვება </t>
  </si>
  <si>
    <t xml:space="preserve">B.08 -  სამთომოპოვებითი მრეწველობის და კარიერების დამუშავების სხვა დარგები </t>
  </si>
  <si>
    <t>B.09 - სამთომოპოვებითი მრეწველობის დამხმარე მომსახურება</t>
  </si>
  <si>
    <t>მთლიანი წარმოქმნილი ნარჩენები</t>
  </si>
  <si>
    <t>C.10 - კვების პროდუქტების წარმოება</t>
  </si>
  <si>
    <t>C.11 -  სასმელების წარმოება</t>
  </si>
  <si>
    <t>C.12 - თამბაქოს ნაწარმის წარმოება</t>
  </si>
  <si>
    <t>C.13 - ტექსტილის წარმოება</t>
  </si>
  <si>
    <t>C.14 - ტანსაცმლის წარმოება</t>
  </si>
  <si>
    <t>C.15 -  ტყავის და მასთან დაკავშირებული ნაწარმის წარმოება</t>
  </si>
  <si>
    <t>C.16 - ხის და კორპის ნაწარმის წარმოება, ავეჯის გარდა;                                    ნაკეთების წარმოება ჩალის და წნული მასალებისაგან</t>
  </si>
  <si>
    <t>C.17 -  ქაღალდის და ქაღალდის ნაწარმის წარმოება</t>
  </si>
  <si>
    <t>C.18 - ბეჭდვა და მედია-ჩანაწერების აღწარმოება</t>
  </si>
  <si>
    <t>C.19 - კოქსის და ნავთობპროდუქტების წარმოება</t>
  </si>
  <si>
    <t>C.20 - ქიმიკატების და ქიმიური პროდუქტების წარმოება</t>
  </si>
  <si>
    <t>C.21 - ძირითადი ფარმაცევტული პროდუქტების და ფარმაცევტული პრეპარატების წარმოება</t>
  </si>
  <si>
    <t>C.22 - რეზინის და პლასტმასის ნაწარმის წარმოება</t>
  </si>
  <si>
    <t>C.23 - სხვა არალითონური მინერალური პროდუქტების წარმოება</t>
  </si>
  <si>
    <t>C.24 - ძირითადი ლითონების წარმოება</t>
  </si>
  <si>
    <t>C.25 -  ლითონის მზა ნაწარმის წარმოება, მანქანების და მოწყობილობების გარდა</t>
  </si>
  <si>
    <t>C.26 - კომპიუტერების, ელექტრონული და ოპტიკური პროდუქციის წარმოება</t>
  </si>
  <si>
    <t>C.27 -  ელექტრული მოწყობილობების წარმოება</t>
  </si>
  <si>
    <t>C.28 - მანქანების და მოწყობილობების წარმოება, სხვა დაჯგუფებებში ჩაურთველი</t>
  </si>
  <si>
    <t>C.29 -  ავტოსატრანსპორტო საშუალებების, მისაბმელების და ნახევარმისაბმელების წარმოება</t>
  </si>
  <si>
    <t>C.30 - სხვა სატრანსპორტო მოწყობილობების წარმოება</t>
  </si>
  <si>
    <t>C.31 - ავეჯის წარმოება</t>
  </si>
  <si>
    <t>C.33 - მანქანების და მოწყობილობების რემონტი და დაყენება</t>
  </si>
  <si>
    <t>C.32 -  სხვა მზა ნაკეთობების წარმოება</t>
  </si>
  <si>
    <t>D - ელექტროენერგიის, აირის, ორთქლის და კონდიცირებული ჰაერის მიწოდება</t>
  </si>
  <si>
    <t>E -  წყალმომარაგება; კანალიზაცია, ნარჩენების მართვა და დაბინძურებისაგან გასუფთავების საქმიანობები</t>
  </si>
  <si>
    <t>F - მშენებლობა</t>
  </si>
  <si>
    <t xml:space="preserve">F.41 - შენობების და ნაგებობების მშენებლობა </t>
  </si>
  <si>
    <t>F.42 - სამოქალაქო მშენებლობა</t>
  </si>
  <si>
    <t>F.43 -  სპეციალიზებული სამშენებლო სამუშაოები</t>
  </si>
  <si>
    <t>G -  საბითუმო და საცალო ვაჭრობა; ავტომობილების და მოტოციკლების რემონტი</t>
  </si>
  <si>
    <t>H - ტრანსპორტი და დასაწყობება</t>
  </si>
  <si>
    <t>ქაღალდის გამოყენება</t>
  </si>
  <si>
    <t>ქაღალდის გამოყენების ინტენსივობა</t>
  </si>
  <si>
    <t>H.49 - სახმელეთო ტრანსპორტი და ტრანსპორტირება                                    მილსადენები</t>
  </si>
  <si>
    <t>H.50 -  წყლის ტრანსპორტი</t>
  </si>
  <si>
    <t>H.51 - საჰაერო ტრანსპორტი</t>
  </si>
  <si>
    <t>H.52 - დასაწყობება და დამხმარე სატრანსპორტო საქმიანობები</t>
  </si>
  <si>
    <t>H.53 - საფოსტო და საკურიერო საქმიანობები</t>
  </si>
  <si>
    <t>I - განთავსების საშუალებებით უზრუნველყოფის და საკვების მიწოდების საქმიანობები</t>
  </si>
  <si>
    <t>K -  საფინანსო და სადაზღვევო საქმიანობები</t>
  </si>
  <si>
    <t>წილი მთლიან პორტფელში (%)</t>
  </si>
  <si>
    <t xml:space="preserve"> &lt;= 5 წელი</t>
  </si>
  <si>
    <t>&gt; 5 წელი  &lt;= 10 წელი</t>
  </si>
  <si>
    <t>&gt; 10 წელი &lt;= 20 წელი</t>
  </si>
  <si>
    <t>&gt; 20 წელი</t>
  </si>
  <si>
    <t>დღეების რაოდენობა</t>
  </si>
  <si>
    <t>წლები</t>
  </si>
  <si>
    <t>საათები</t>
  </si>
  <si>
    <t>მომხმარებელთა კმაყოფილება და ლოიალობა</t>
  </si>
  <si>
    <t xml:space="preserve">შრომითი უფლებები
</t>
  </si>
  <si>
    <t>თანამშრომელთა განვითარება, კმაყოფილება და შენარჩუნება</t>
  </si>
  <si>
    <t>რიცხვი</t>
  </si>
  <si>
    <t>დეკრეტული შვებულების გამოყენება</t>
  </si>
  <si>
    <t xml:space="preserve">დეკრეტული შვებულების ხანგრძლივობა </t>
  </si>
  <si>
    <t>ტრენინგი შრომით უფლებებზე / ადამიანის უფლებებზე</t>
  </si>
  <si>
    <t>ფინანსური ჩართულობის ინიციატივები</t>
  </si>
  <si>
    <t>მიუთითეთ, არის თუ არა ESG საკითხების ზედამხედველობის მმართველობითი სტრუქტურა საჯაროდ გამჟღავნებული (მაგ., მდგრადობის ან წლიურ ანგარიშებში). კომენტარების ველში მიუთითეთ წყაროები და ბმულები.</t>
  </si>
  <si>
    <t>წლიური / წელიწადში ორჯერ / კვარტალური</t>
  </si>
  <si>
    <t>მაჩვენებლები და მიზნები - საქმიანობის შეფასების ძირითადი მაჩვენებლები (KPIs)</t>
  </si>
  <si>
    <t>მაჩვენებლები და მიზნები - გარდამავლობის რისკი</t>
  </si>
  <si>
    <t>მაჩვენებლები და მიზნები - ფიზიკური რისკი</t>
  </si>
  <si>
    <t>საშუალო შეწონილი ნარჩენი ვადიანობა</t>
  </si>
  <si>
    <t>ს უ ლ</t>
  </si>
  <si>
    <t xml:space="preserve">მათ შორის უძრავი ქონებით უზრუნველყოფილი სესხები </t>
  </si>
  <si>
    <t>მათ შორის უმოქმედო სესხები</t>
  </si>
  <si>
    <t>ნარჩენი ვადიანობა</t>
  </si>
  <si>
    <t>განმარტებები:</t>
  </si>
  <si>
    <t xml:space="preserve">ს უ ლ </t>
  </si>
  <si>
    <t>საქმიანობის შეფასების ძირითადი მაჩვენებელი (KPI)</t>
  </si>
  <si>
    <t>განმარტება</t>
  </si>
  <si>
    <t>მწვანე საფინანსო პროდუქტები</t>
  </si>
  <si>
    <t>თანამშრომელთა მრავალფეროვნება</t>
  </si>
  <si>
    <t>რისკების მართვა და კონტროლი</t>
  </si>
  <si>
    <t>მდგრადობასთან დაკავშირებული ნაკისრი ვალდებულებები</t>
  </si>
  <si>
    <t>ეთიკა და შესაბამისობა</t>
  </si>
  <si>
    <t>რისკების მართვა</t>
  </si>
  <si>
    <t>სტრატეგია</t>
  </si>
  <si>
    <t>მმართველობა</t>
  </si>
  <si>
    <t>საანგარიშგებო წლის ბოლოს მწვანე საინვესტიციო ფასიანი ქაღალდების წილი მთლიან საინვესტიციო ფასიან ქაღალდებში</t>
  </si>
  <si>
    <t>საანგარიშგებო წლის ბოლოს მწვანე სესხების მთლიანი მოცულობა (ნაშთი) (ექვივალენტი ლარში)</t>
  </si>
  <si>
    <t>საანგარიშგებო წლის ბოლოს მწვანე სესხების წილი მთლიან პორტფელში (ნაშთი)</t>
  </si>
  <si>
    <t xml:space="preserve">მწვანე სესხების მიზნობრივი მაჩვენებელი </t>
  </si>
  <si>
    <t>Scope 2 GHG ემისიები</t>
  </si>
  <si>
    <t>Scope 1 GHG ემისიები</t>
  </si>
  <si>
    <t>Scope 3 GHG ემისიები (დაფინანსებული ემისიების ჩათვლით)</t>
  </si>
  <si>
    <t>ენერგოეფექტურობის გაუმჯობესება</t>
  </si>
  <si>
    <t>წყლის მთლიანი მოხმარება</t>
  </si>
  <si>
    <t>ნარჩენების გადამუშავების მაჩვენებელი</t>
  </si>
  <si>
    <t>წყლის რეციკლირების მაჩვენებელი</t>
  </si>
  <si>
    <t>ნარჩენების შემცირების მიზნით გაციფრულების ინიციატივები</t>
  </si>
  <si>
    <t>აკრძალული საქმიანობების სიის მიმართ სკრინინგი</t>
  </si>
  <si>
    <t>კლიმატთან დაკავშირებული რისკ სცენარების გამოყენება</t>
  </si>
  <si>
    <t>ბუნებასთან დაკავშირებული რისკ სცენარების გამოყენება</t>
  </si>
  <si>
    <t>საანგარიშგებო წლის განმავლობაში გაცემული სოციალური სესხების მოცულობა (ნაკადი)  (ექვივალენტი ლარში)</t>
  </si>
  <si>
    <t>სოციალური სესხების წილი საანგარიშგებო წლის განმავლობაში გაცემულ მთლიან სესხებში (ნაკადი)</t>
  </si>
  <si>
    <t>საანგარიშგებო წლის განმავლობაში გაცემული მდგრადი სესხების მოცულობა (ნაკადი)  (ექვივალენტი ლარში)</t>
  </si>
  <si>
    <t>მდგრადი სესხების წილი საანგარიშგებო წლის განმავლობაში გაცემულ მთლიან სესხებში (ნაკადი)</t>
  </si>
  <si>
    <t>საანგარიშგებო წლის განმავლობაში ქალ მეწარმეებზე გაცემული სესხების მოცულობა (ნაკადი) (ექვივალენტი ლარში)</t>
  </si>
  <si>
    <t>ქალ მეწარმეებზე გაცემული სესხების წილი საანგარიშგებო წლის განმავლობაში გაცემულ მთლიან სესხებში (ნაკადები)</t>
  </si>
  <si>
    <t xml:space="preserve">მწვანე სავალო ფასიანი ქაღალდების წილი საანგარიშგებო წლის განმავლობაში გამოშვებულ სავალო ფასიან ქაღალდებში </t>
  </si>
  <si>
    <t>მწვანე აქტივების კოეფიციენტი (Green Asset Ratio)</t>
  </si>
  <si>
    <t>დაფინანსებული ემისიები (Scope 3, კატეგორია 15)</t>
  </si>
  <si>
    <t>წყლის გამოყენების ეფექტიანობის მაჩვენებელი</t>
  </si>
  <si>
    <t xml:space="preserve">ნარჩენების მართვის ინიციატივები
</t>
  </si>
  <si>
    <t>საანგარიშგებო წლის ბოლოს სოციალური სესხების მთლიანი მოცულობა (ნაშთი)  (ექვივალენტი ლარში)</t>
  </si>
  <si>
    <t xml:space="preserve">საანგარიშგებო წლის ბოლოს სოციალური სესხების წილი მთლიან პორტფელში (ნაშთი)  </t>
  </si>
  <si>
    <t>საანგარიშგებო წლის ბოლოს მდგრადი სესხების მთლიანი მოცულობა (ნაშთი)  (ექვივალენტი ლარში)</t>
  </si>
  <si>
    <t xml:space="preserve">საანგარიშგებო წლის ბოლოს მდგრადი სესხების წილი მთლიან პორტფელში (ნაშთი)  </t>
  </si>
  <si>
    <t>საანგარიშგებო წლის ბოლოს ქალ მეწარმეებზე გაცემული სესხების მთლიანი მოცულობა (ნაშთი) (ექვივალენტი ლარში)</t>
  </si>
  <si>
    <t>საანგარიშგებო წლის ბოლოს ქალ მეწარმეებზე გაცემული სესხების წილი მთლიან სესხებში (ნაშთი)</t>
  </si>
  <si>
    <t>საანგარიშგებო წლის ბოლოს სოციალური/მდგრადი/მდგრადობასთან დაკავშირებული  საინვესტიციო ფასიანი ქაღალდების წილი მთლიან საინვესტიციო ფასიან ქაღალდებში</t>
  </si>
  <si>
    <t>საანგარიშგებო წლის განმავლობაში გამოშვებულ სავალო ფასიან ქაღალდებში სოციალური/მდგრადი/მდგრადობასთან დაკავშირებული სავალო ფასიანი ქაღალდების წილი</t>
  </si>
  <si>
    <t>სოციალური აქტივების კოეფიციენტი</t>
  </si>
  <si>
    <t>მდგრადი აქტივების კოეფიციენტი</t>
  </si>
  <si>
    <t>სოციალური სესხების მიზნობრივი მაჩვენებელი</t>
  </si>
  <si>
    <t>ქალ მეწარმეებზე გაცემული სესხების მიზნობრივი მაჩვენებელი</t>
  </si>
  <si>
    <t xml:space="preserve">მდგრადი სესხების მიზნობრივი მაჩვენებელი </t>
  </si>
  <si>
    <t xml:space="preserve"> კითხვების შემთხვევაში გთხოვთ დაუკავშირდეთ: SustainableFinance@nbg.gov.ge </t>
  </si>
  <si>
    <t>ფინანსური ინსტიტუტი:</t>
  </si>
  <si>
    <t xml:space="preserve">დირექტორატის ზედამხედველობა
</t>
  </si>
  <si>
    <t>საკითხი</t>
  </si>
  <si>
    <t>ESG რისკები და შესაძლებლობები</t>
  </si>
  <si>
    <t>ბიზნეს მოდელი</t>
  </si>
  <si>
    <r>
      <t xml:space="preserve">გთხოვთ აღწეროთ როგორ აფასებს და ითვალისწინებს ბანკი ESG/მდგრადობასთან დაკავშირებულ რისკებსა და შესაძლებლობებს </t>
    </r>
    <r>
      <rPr>
        <b/>
        <sz val="9"/>
        <color theme="1" tint="0.249977111117893"/>
        <rFont val="Segoe UI"/>
        <family val="2"/>
      </rPr>
      <t xml:space="preserve">ბიზნეს მოდელში, </t>
    </r>
    <r>
      <rPr>
        <sz val="9"/>
        <color theme="1" tint="0.249977111117893"/>
        <rFont val="Segoe UI"/>
        <family val="2"/>
      </rPr>
      <t xml:space="preserve">მათ შორის:
 • ESG/მდგრადობასთან დაკავშირებული რისკებისა და შესაძლებლობების </t>
    </r>
    <r>
      <rPr>
        <b/>
        <sz val="9"/>
        <color theme="1" tint="0.249977111117893"/>
        <rFont val="Segoe UI"/>
        <family val="2"/>
      </rPr>
      <t xml:space="preserve">მიმდინარე და მოსალოდნელი ზეგავლენა </t>
    </r>
    <r>
      <rPr>
        <sz val="9"/>
        <color theme="1" tint="0.249977111117893"/>
        <rFont val="Segoe UI"/>
        <family val="2"/>
      </rPr>
      <t xml:space="preserve">ბანკის ბიზნეს მოდელსა და რისკის პროფილზე;
 • სად </t>
    </r>
    <r>
      <rPr>
        <b/>
        <sz val="9"/>
        <color theme="1" tint="0.249977111117893"/>
        <rFont val="Segoe UI"/>
        <family val="2"/>
      </rPr>
      <t>კონცენტრირდება</t>
    </r>
    <r>
      <rPr>
        <sz val="9"/>
        <color theme="1" tint="0.249977111117893"/>
        <rFont val="Segoe UI"/>
        <family val="2"/>
      </rPr>
      <t xml:space="preserve"> ESG/მდგრადობასთან დაკავშირებული რისკები და შესაძლებლობები, მაგალითად, გეოგრაფიული არეალები, აქტივების ტიპები, კლიენტთა სეგმენტები  და სხვა. </t>
    </r>
  </si>
  <si>
    <t>კონტრაგენტებთან (კლიენტებთან) კომუნიკაცია</t>
  </si>
  <si>
    <r>
      <t xml:space="preserve">გთხოვთ აღწეროთ პოლიტიკა და პროცედურები, რომლებიც დაკავშირებულია </t>
    </r>
    <r>
      <rPr>
        <b/>
        <sz val="9"/>
        <color theme="1" tint="0.249977111117893"/>
        <rFont val="Segoe UI"/>
        <family val="2"/>
      </rPr>
      <t>ახალ ან არსებულ კონტრაგენტებთან</t>
    </r>
    <r>
      <rPr>
        <sz val="9"/>
        <color theme="1" tint="0.249977111117893"/>
        <rFont val="Segoe UI"/>
        <family val="2"/>
      </rPr>
      <t xml:space="preserve"> (კლიენტებთან) პირდაპირ და ირიბ კომუნიკაციასა და ჩართულობასთან (engagement) მათი გარემოსდაცვითი რისკების შერბილების, შემცირებისა და სოციალურად საზიანო საქმიანობის პრევენციის სტრატეგიებთან დაკავშირებით. კერძოდ, მიუთითეთ:
 • როგორ აფასებს ბანკი </t>
    </r>
    <r>
      <rPr>
        <b/>
        <sz val="9"/>
        <color theme="1" tint="0.249977111117893"/>
        <rFont val="Segoe UI"/>
        <family val="2"/>
      </rPr>
      <t>კონტრაგენტების უნარს და შესაძლებლობებს მართონ</t>
    </r>
    <r>
      <rPr>
        <sz val="9"/>
        <color theme="1" tint="0.249977111117893"/>
        <rFont val="Segoe UI"/>
        <family val="2"/>
      </rPr>
      <t xml:space="preserve"> ESG/მდგრადობასთან დაკავშირებული რისკები და შესაძლებლობები, მათ შორის შეფასებისთვის გამოყენებული მეთოდები, კრიტერიუმები ან ინსტრუმენტები;
 • როგორ </t>
    </r>
    <r>
      <rPr>
        <b/>
        <sz val="9"/>
        <color theme="1" tint="0.249977111117893"/>
        <rFont val="Segoe UI"/>
        <family val="2"/>
      </rPr>
      <t xml:space="preserve">წარმართავს ბანკი დიალოგს </t>
    </r>
    <r>
      <rPr>
        <sz val="9"/>
        <color theme="1" tint="0.249977111117893"/>
        <rFont val="Segoe UI"/>
        <family val="2"/>
      </rPr>
      <t xml:space="preserve">კონტრაგენტებთან ESG/მდგრადობასთან დაკავშირებული </t>
    </r>
    <r>
      <rPr>
        <b/>
        <sz val="9"/>
        <color theme="1" tint="0.249977111117893"/>
        <rFont val="Segoe UI"/>
        <family val="2"/>
      </rPr>
      <t>რისკების შერბილების წასახალისებლად</t>
    </r>
    <r>
      <rPr>
        <sz val="9"/>
        <color theme="1" tint="0.249977111117893"/>
        <rFont val="Segoe UI"/>
        <family val="2"/>
      </rPr>
      <t>, მათ შორის ჩართულობის კონკრეტული პრაქტიკა, მონიტორინგის მექანიზმები ან ესკალაციის პროცედურები, რომლებიც გამოიყენება იმ შემთხვევაში, როდესაც კლიენტის ESG/მდგრადობასთან დაკავშირებული რისკების მართვის პრაქტიკა არასაკმარისად მიიჩნევა.</t>
    </r>
  </si>
  <si>
    <r>
      <t xml:space="preserve">გთხოვთ აღწეროთ ბანკის </t>
    </r>
    <r>
      <rPr>
        <b/>
        <sz val="9"/>
        <color theme="1" tint="0.249977111117893"/>
        <rFont val="Segoe UI"/>
        <family val="2"/>
      </rPr>
      <t xml:space="preserve">მიმდინარე და დაგეგმილი მდგრადი საკრედიტო (სასესხო) და საინვესტიციო პოლიტიკა </t>
    </r>
    <r>
      <rPr>
        <sz val="9"/>
        <color theme="1" tint="0.249977111117893"/>
        <rFont val="Segoe UI"/>
        <family val="2"/>
      </rPr>
      <t>მის სტრატეგიულ მიზნებთან და გარდამავლობის გეგმასთან (transition plan) შესაბამისობაში. კერძოდ, მიუთითეთ:
  • ბანკის</t>
    </r>
    <r>
      <rPr>
        <b/>
        <sz val="9"/>
        <color theme="1" tint="0.249977111117893"/>
        <rFont val="Segoe UI"/>
        <family val="2"/>
      </rPr>
      <t xml:space="preserve"> მიმდინარე მდგრადი საკრედიტო და საინვესტიციო საქმიანობა</t>
    </r>
    <r>
      <rPr>
        <sz val="9"/>
        <color theme="1" tint="0.249977111117893"/>
        <rFont val="Segoe UI"/>
        <family val="2"/>
      </rPr>
      <t xml:space="preserve">, მათ შორის მწვანე სესხების, სოციალური სესხების და მდგრადი დაკრედიტების სხვა ფორმების სახეები და მოცულობები, აგრეთვე ინვესტიციები მდგრად აქტივებსა თუ პროექტებში;
 • ბანკის </t>
    </r>
    <r>
      <rPr>
        <b/>
        <sz val="9"/>
        <color theme="1" tint="0.249977111117893"/>
        <rFont val="Segoe UI"/>
        <family val="2"/>
      </rPr>
      <t>სამომავლო (დაგეგმილი) მდგრადი საკრედიტო და საინვესტიციო საქმიანობა</t>
    </r>
    <r>
      <rPr>
        <sz val="9"/>
        <color theme="1" tint="0.249977111117893"/>
        <rFont val="Segoe UI"/>
        <family val="2"/>
      </rPr>
      <t>, მათ შორის მოსალოდნელი ცვლილებები საკრედიტო და საინვესტიციო პორტფელის სტრუქტურაში, მდგრადი ფინანსური პროდუქტების განვითარება/გაფართოება და სტრატეგიული ფოკუსი კონკრეტულ ეკონომიკურ სექტორებზე, კლიენტთა სეგმენტებსა თუ გეოგრაფიულ არეალებზე;
 • როგორ ახორციელებს ბანკი თავისი საკრედიტო და საინვესტიციო საქმიანობის</t>
    </r>
    <r>
      <rPr>
        <b/>
        <sz val="9"/>
        <color theme="1" tint="0.249977111117893"/>
        <rFont val="Segoe UI"/>
        <family val="2"/>
      </rPr>
      <t xml:space="preserve"> მონიტორინგს, შეფასებასა და ანგარიშგებას</t>
    </r>
    <r>
      <rPr>
        <sz val="9"/>
        <color theme="1" tint="0.249977111117893"/>
        <rFont val="Segoe UI"/>
        <family val="2"/>
      </rPr>
      <t xml:space="preserve"> მის ESG/მდგრადობის ამოცანებთან, მიზნებთან და გარდამავლობის გეგმასთან შესაბამისობის კუთხით.</t>
    </r>
  </si>
  <si>
    <t xml:space="preserve">სცენარების ანალიზი და მედეგობა </t>
  </si>
  <si>
    <r>
      <t xml:space="preserve">გთხოვთ აღწეროთ თუ როგორ ახდენს ბანკი ESG/მდგრადობასთან დაკავშირებული რისკებისა და შესაძლებლობების გათვალისწინებას </t>
    </r>
    <r>
      <rPr>
        <b/>
        <sz val="9"/>
        <color theme="1" tint="0.249977111117893"/>
        <rFont val="Segoe UI"/>
        <family val="2"/>
      </rPr>
      <t xml:space="preserve">შიდა ანგარიშგების ჩარჩოში, </t>
    </r>
    <r>
      <rPr>
        <sz val="9"/>
        <color theme="1" tint="0.249977111117893"/>
        <rFont val="Segoe UI"/>
        <family val="2"/>
      </rPr>
      <t xml:space="preserve">მათ შორის:  
 • ის </t>
    </r>
    <r>
      <rPr>
        <b/>
        <sz val="9"/>
        <color theme="1" tint="0.249977111117893"/>
        <rFont val="Segoe UI"/>
        <family val="2"/>
      </rPr>
      <t xml:space="preserve">პროცესები და მექანიზმები, </t>
    </r>
    <r>
      <rPr>
        <sz val="9"/>
        <color theme="1" tint="0.249977111117893"/>
        <rFont val="Segoe UI"/>
        <family val="2"/>
      </rPr>
      <t xml:space="preserve">რომელთა მეშვეობითაც ხდება ESG/მდგრადობასთან დაკავშირებული რისკებისა და შესაძლებლობების  ასახვა შიდა ანგარიშგებასა და ინფორმაციის ნაკადებში მთელი ინსტიტუტის მასშტაბით;
 • ESG/მდგრადობასთან დაკავშირებული რისკებისა და შესაძლებლობების შესახებ </t>
    </r>
    <r>
      <rPr>
        <b/>
        <sz val="9"/>
        <color theme="1" tint="0.249977111117893"/>
        <rFont val="Segoe UI"/>
        <family val="2"/>
      </rPr>
      <t>შიდა კომუნიკაციის სტრუქტურა და პასუხისმგებლობები</t>
    </r>
    <r>
      <rPr>
        <sz val="9"/>
        <color theme="1" tint="0.249977111117893"/>
        <rFont val="Segoe UI"/>
        <family val="2"/>
      </rPr>
      <t xml:space="preserve"> ბიზნეს ხაზებს, რისკების მართვას, შიდა კონტროლის ფუნქციებსა და მმართველობით ორგანოს (სამეთვალყურეო საბჭო, დირექტორატი) შორის; 
 • ESG/მდგრადობასთან დაკავშირებული რისკებისა და შესაძლებლობების შესახებ შიდა ანგარიშგების და ინფორმაციის გაცვლის </t>
    </r>
    <r>
      <rPr>
        <b/>
        <sz val="9"/>
        <color theme="1" tint="0.249977111117893"/>
        <rFont val="Segoe UI"/>
        <family val="2"/>
      </rPr>
      <t>სიხშირე;</t>
    </r>
    <r>
      <rPr>
        <sz val="9"/>
        <color theme="1" tint="0.249977111117893"/>
        <rFont val="Segoe UI"/>
        <family val="2"/>
      </rPr>
      <t xml:space="preserve"> ასევე, ის, თუ </t>
    </r>
    <r>
      <rPr>
        <b/>
        <sz val="9"/>
        <color theme="1" tint="0.249977111117893"/>
        <rFont val="Segoe UI"/>
        <family val="2"/>
      </rPr>
      <t>რა სიხშირით მიეწოდება</t>
    </r>
    <r>
      <rPr>
        <sz val="9"/>
        <color theme="1" tint="0.249977111117893"/>
        <rFont val="Segoe UI"/>
        <family val="2"/>
      </rPr>
      <t xml:space="preserve"> მმართველობით ორგანოს ინფორმაცია ESG/მდგრადობის საკითხებთან დაკავშირებული მატერიალური მოვლენების/ცვლილებების შესახებ.</t>
    </r>
  </si>
  <si>
    <t>ESG/მდგრადობასთან დაკავშირებული რისკების შეფასება და ინტეგრირება</t>
  </si>
  <si>
    <t>ESG რისკის მართვის პროცესები, მექანიზმები და ინსტრუმენტები</t>
  </si>
  <si>
    <t>ESG რისკების მართვა და მიტიგაცია</t>
  </si>
  <si>
    <t>ESG რისკების პრუდენციული ინტეგრირება</t>
  </si>
  <si>
    <t>მონაცემთა ხელმისაწვდომობა და ხარისხი</t>
  </si>
  <si>
    <t>ESG/მდგრადობასთან დაკავშირებული შესაძლებლობების შეფასება და ინტეგრირება</t>
  </si>
  <si>
    <r>
      <t xml:space="preserve">გთხოვთ აღწეროთ როგორ </t>
    </r>
    <r>
      <rPr>
        <b/>
        <sz val="9"/>
        <color theme="1" tint="0.249977111117893"/>
        <rFont val="Segoe UI"/>
        <family val="2"/>
      </rPr>
      <t>მართავს ბანკი ESG/მდგრადობასთან დაკავშირებულ რისკებს და ახდენს მათ მიტიგაციას.</t>
    </r>
    <r>
      <rPr>
        <sz val="9"/>
        <color theme="1" tint="0.249977111117893"/>
        <rFont val="Segoe UI"/>
        <family val="2"/>
      </rPr>
      <t xml:space="preserve"> მათ შორის, მიუთითეთ:
• ESG/მდგრადობასთან დაკავშირებული რისკების </t>
    </r>
    <r>
      <rPr>
        <b/>
        <sz val="9"/>
        <color theme="1" tint="0.249977111117893"/>
        <rFont val="Segoe UI"/>
        <family val="2"/>
      </rPr>
      <t>შეფასებისა და ანალიზის</t>
    </r>
    <r>
      <rPr>
        <sz val="9"/>
        <color theme="1" tint="0.249977111117893"/>
        <rFont val="Segoe UI"/>
        <family val="2"/>
      </rPr>
      <t xml:space="preserve"> (მაგ. კლიმატის სცენარების ანალიზი, ESG დიუ დილიჯენსი) </t>
    </r>
    <r>
      <rPr>
        <b/>
        <sz val="9"/>
        <color theme="1" tint="0.249977111117893"/>
        <rFont val="Segoe UI"/>
        <family val="2"/>
      </rPr>
      <t>ძირითადი მიგნებები</t>
    </r>
    <r>
      <rPr>
        <sz val="9"/>
        <color theme="1" tint="0.249977111117893"/>
        <rFont val="Segoe UI"/>
        <family val="2"/>
      </rPr>
      <t xml:space="preserve"> და ის, თუ როგორ იმოქმედა შეფასების </t>
    </r>
    <r>
      <rPr>
        <b/>
        <sz val="9"/>
        <color theme="1" tint="0.249977111117893"/>
        <rFont val="Segoe UI"/>
        <family val="2"/>
      </rPr>
      <t>შედეგებმა სტრატეგიულ გადაწყვეტილებებზე</t>
    </r>
    <r>
      <rPr>
        <sz val="9"/>
        <color theme="1" tint="0.249977111117893"/>
        <rFont val="Segoe UI"/>
        <family val="2"/>
      </rPr>
      <t xml:space="preserve">, </t>
    </r>
    <r>
      <rPr>
        <b/>
        <sz val="9"/>
        <color theme="1" tint="0.249977111117893"/>
        <rFont val="Segoe UI"/>
        <family val="2"/>
      </rPr>
      <t>რისკის მადასა</t>
    </r>
    <r>
      <rPr>
        <sz val="9"/>
        <color theme="1" tint="0.249977111117893"/>
        <rFont val="Segoe UI"/>
        <family val="2"/>
      </rPr>
      <t xml:space="preserve"> და რესურსების განაწილებაზე;
• </t>
    </r>
    <r>
      <rPr>
        <b/>
        <sz val="9"/>
        <color theme="1" tint="0.249977111117893"/>
        <rFont val="Segoe UI"/>
        <family val="2"/>
      </rPr>
      <t>არის თუ არა და როგორ არის</t>
    </r>
    <r>
      <rPr>
        <sz val="9"/>
        <color theme="1" tint="0.249977111117893"/>
        <rFont val="Segoe UI"/>
        <family val="2"/>
      </rPr>
      <t xml:space="preserve"> ინტეგრირებული ESG/მდგრადობასთან დაკავშირებული რისკები და მათი გავლენა კაპიტალის ადეკვატურობის შეფასების შიდა პროცესში </t>
    </r>
    <r>
      <rPr>
        <b/>
        <sz val="9"/>
        <color theme="1" tint="0.249977111117893"/>
        <rFont val="Segoe UI"/>
        <family val="2"/>
      </rPr>
      <t>(ICAAP)</t>
    </r>
    <r>
      <rPr>
        <sz val="9"/>
        <color theme="1" tint="0.249977111117893"/>
        <rFont val="Segoe UI"/>
        <family val="2"/>
      </rPr>
      <t xml:space="preserve">;
• </t>
    </r>
    <r>
      <rPr>
        <b/>
        <sz val="9"/>
        <color theme="1" tint="0.249977111117893"/>
        <rFont val="Segoe UI"/>
        <family val="2"/>
      </rPr>
      <t>არის თუ არა და როგორ არის</t>
    </r>
    <r>
      <rPr>
        <sz val="9"/>
        <color theme="1" tint="0.249977111117893"/>
        <rFont val="Segoe UI"/>
        <family val="2"/>
      </rPr>
      <t xml:space="preserve"> ინტეგრირებული ESG/მდგრადობასთან დაკავშირებული რისკები და მათი პოტენციური გავლენა ლიკვიდობის ადეკვატურობის შეფასების შიდა პროცესში </t>
    </r>
    <r>
      <rPr>
        <b/>
        <sz val="9"/>
        <color theme="1" tint="0.249977111117893"/>
        <rFont val="Segoe UI"/>
        <family val="2"/>
      </rPr>
      <t>(ILAAP)</t>
    </r>
    <r>
      <rPr>
        <sz val="9"/>
        <color theme="1" tint="0.249977111117893"/>
        <rFont val="Segoe UI"/>
        <family val="2"/>
      </rPr>
      <t xml:space="preserve">;
• ESG/მდგრადობასთან დაკავშირებული რისკების მართვისა და </t>
    </r>
    <r>
      <rPr>
        <b/>
        <sz val="9"/>
        <color theme="1" tint="0.249977111117893"/>
        <rFont val="Segoe UI"/>
        <family val="2"/>
      </rPr>
      <t>მიტიგაციის მიზნით გამოყენებული ზომები, ინსტრუმენტები</t>
    </r>
    <r>
      <rPr>
        <sz val="9"/>
        <color theme="1" tint="0.249977111117893"/>
        <rFont val="Segoe UI"/>
        <family val="2"/>
      </rPr>
      <t xml:space="preserve"> და აქტივობები, მაგალითად, როგორიცაა კონტრაგენტებთან (კლიენტებთან) კომუნიკაცია, ფინანსური პირობების კორექტირება, ESG რისკების ინტეგრირება სექტორულ რისკ-პოლიტიკაში, პორტფელის დივერსიფიკაციის სტრატეგიები და დაფინანსებისა და ინვესტიციების რეალოკაცია;
• </t>
    </r>
    <r>
      <rPr>
        <b/>
        <sz val="9"/>
        <color theme="1" tint="0.249977111117893"/>
        <rFont val="Segoe UI"/>
        <family val="2"/>
      </rPr>
      <t>მეთოდოლოგია</t>
    </r>
    <r>
      <rPr>
        <sz val="9"/>
        <color theme="1" tint="0.249977111117893"/>
        <rFont val="Segoe UI"/>
        <family val="2"/>
      </rPr>
      <t xml:space="preserve">, რომელიც გამოიყენება რისკების მიტიგაციის შესაბამისი ზომების </t>
    </r>
    <r>
      <rPr>
        <b/>
        <sz val="9"/>
        <color theme="1" tint="0.249977111117893"/>
        <rFont val="Segoe UI"/>
        <family val="2"/>
      </rPr>
      <t>შესარჩევად</t>
    </r>
    <r>
      <rPr>
        <sz val="9"/>
        <color theme="1" tint="0.249977111117893"/>
        <rFont val="Segoe UI"/>
        <family val="2"/>
      </rPr>
      <t xml:space="preserve"> და დროთა განმავლობაში მათი </t>
    </r>
    <r>
      <rPr>
        <b/>
        <sz val="9"/>
        <color theme="1" tint="0.249977111117893"/>
        <rFont val="Segoe UI"/>
        <family val="2"/>
      </rPr>
      <t>ეფექტიანობის შესაფასებლად</t>
    </r>
    <r>
      <rPr>
        <sz val="9"/>
        <color theme="1" tint="0.249977111117893"/>
        <rFont val="Segoe UI"/>
        <family val="2"/>
      </rPr>
      <t>.</t>
    </r>
  </si>
  <si>
    <r>
      <t xml:space="preserve">გთხოვთ აღწეროთ, არის თუ არა და როგორ არის ინტეგრირებული ESG/მდგრადობასთან დაკავშირებული რისკები ბანკის </t>
    </r>
    <r>
      <rPr>
        <b/>
        <sz val="9"/>
        <color theme="1" tint="0.249977111117893"/>
        <rFont val="Segoe UI"/>
        <family val="2"/>
      </rPr>
      <t>პრუდენციული რისკების მართვის</t>
    </r>
    <r>
      <rPr>
        <sz val="9"/>
        <color theme="1" tint="0.249977111117893"/>
        <rFont val="Segoe UI"/>
        <family val="2"/>
      </rPr>
      <t xml:space="preserve"> ჩარჩოში. კერძოდ, მიუთითეთ:
• როგორ </t>
    </r>
    <r>
      <rPr>
        <b/>
        <sz val="9"/>
        <color theme="1" tint="0.249977111117893"/>
        <rFont val="Segoe UI"/>
        <family val="2"/>
      </rPr>
      <t>უკავშირდება</t>
    </r>
    <r>
      <rPr>
        <sz val="9"/>
        <color theme="1" tint="0.249977111117893"/>
        <rFont val="Segoe UI"/>
        <family val="2"/>
      </rPr>
      <t xml:space="preserve"> ESG/მდგრადობასთან დაკავშირებული რისკები (ფიზიკური, გარდამავლობის, სამართლებრივი პასუხისმგებლობის) </t>
    </r>
    <r>
      <rPr>
        <b/>
        <sz val="9"/>
        <color theme="1" tint="0.249977111117893"/>
        <rFont val="Segoe UI"/>
        <family val="2"/>
      </rPr>
      <t>პრუდენციული რისკების კატეგორიებს</t>
    </r>
    <r>
      <rPr>
        <sz val="9"/>
        <color theme="1" tint="0.249977111117893"/>
        <rFont val="Segoe UI"/>
        <family val="2"/>
      </rPr>
      <t xml:space="preserve"> (საკრედიტო, ლიკვიდობის, საბაზრო, საოპერაციო და რეპუტაციულ რისკებს) და </t>
    </r>
    <r>
      <rPr>
        <b/>
        <sz val="9"/>
        <color theme="1" tint="0.249977111117893"/>
        <rFont val="Segoe UI"/>
        <family val="2"/>
      </rPr>
      <t>რა გავლენას ახდენს</t>
    </r>
    <r>
      <rPr>
        <sz val="9"/>
        <color theme="1" tint="0.249977111117893"/>
        <rFont val="Segoe UI"/>
        <family val="2"/>
      </rPr>
      <t xml:space="preserve"> მათზე;
• </t>
    </r>
    <r>
      <rPr>
        <b/>
        <sz val="9"/>
        <color theme="1" tint="0.249977111117893"/>
        <rFont val="Segoe UI"/>
        <family val="2"/>
      </rPr>
      <t>მეთოდოლოგიები და ინსტრუმენტები</t>
    </r>
    <r>
      <rPr>
        <sz val="9"/>
        <color theme="1" tint="0.249977111117893"/>
        <rFont val="Segoe UI"/>
        <family val="2"/>
      </rPr>
      <t xml:space="preserve">, რომლებიც გამოიყენება ESG/მდგრადობასთან დაკავშირებული რისკების ასასახავად (mapping) პრუდენციული რისკების კატეგორიებში;
• როგორ არის ასახული ESG/მდგრადობასთან დაკავშირებული რისკების მოკლე, საშუალო და გრძელვადიანი ეფექტები ბანკის </t>
    </r>
    <r>
      <rPr>
        <b/>
        <sz val="9"/>
        <color theme="1" tint="0.249977111117893"/>
        <rFont val="Segoe UI"/>
        <family val="2"/>
      </rPr>
      <t>რისკის მადაში, რისკის ტოლერანტობის ჩარჩოსა და ესკალაციის პროცესებში</t>
    </r>
    <r>
      <rPr>
        <sz val="9"/>
        <color theme="1" tint="0.249977111117893"/>
        <rFont val="Segoe UI"/>
        <family val="2"/>
      </rPr>
      <t>.</t>
    </r>
  </si>
  <si>
    <t>საანგარიშგებო წლის განმავლობაში გაცემული მწვანე სესხების მოცულობა (ნაკადი) (ექვივალენტი ლარში)</t>
  </si>
  <si>
    <t>მწვანე სესხების წილი საანგარიშგებო წლის განმავლობაში გაცემულ მთლიან სესხებში (ნაკადი)</t>
  </si>
  <si>
    <t xml:space="preserve">სხვა მწვანე საფინანსო პროდუქტების (გარანტიები, კონტრ-გარანტიები, აკრედიტივები და ა.შ.) წილი საანგარიშგებო წლის განვალობაში გაცემულ მთლიან სხვა ფინანსურ პროდუქტებში (ნაკადი) </t>
  </si>
  <si>
    <t>საანგარიშგებო წლის განმავლობაში გაცემული სხვა მწვანე საფინანსო პროდუქტების (გარანტიები, კონტ-გარანტიები, აკრედიტივები და ა.შ.) მოცულობა (ნაკადი) (ექვივალენტი ლარში)</t>
  </si>
  <si>
    <t>საანგარიშგებო წლის ბოლოს სხვა მწვანე საფინანსო პროდუქტების (გარანტიები, კონტრ-გარანტიები, აკრედიტივები და ა.შ) მთლიანი მოცულობა (ნაშთი) (ექვივალენტი ლარში)</t>
  </si>
  <si>
    <t>საანგარიშგებო წლის ბოლოს სხვა მწვანე საფინანსო პროდუქტების (გარანტიები, კონტრ-გარანტიები, აკრედიტივები და ა.შ)  წილი მთლიან პორტფელში</t>
  </si>
  <si>
    <t>მწვანე სესხების მიზნობრივი მაჩვენებელი გულისხმობს რაოდენობრივ მიზანს, რომელიც გამოხატულია როგორც პროცენტული წილი მთლიან სასესხო პორტფელში.</t>
  </si>
  <si>
    <t>ნარჩენების ინტენსივობა</t>
  </si>
  <si>
    <t>ელექტრო ნარჩენები</t>
  </si>
  <si>
    <t>ელექტრო ნარჩენების ინტენსივობა</t>
  </si>
  <si>
    <t>IT აღჭურვილობის სასიცოცხლო ციკლის ეფექტიანობა, გაზომილი ერთ სრულ განაკვეთზე დასაქმებულ თანამშრომელზე (FTE):
E-WI = მთლიანი შეგროვებული ელექტრო ნარჩენები / FTE-ების რაოდენობა.</t>
  </si>
  <si>
    <t xml:space="preserve"> რისკების მართვა და სხვა გარემოსდაცვითი ინდიკატორები</t>
  </si>
  <si>
    <t>საანგარიშგებო წლის განმავლობაში გაცემული სხვა სოციალური საფინანსო პროდუქტების (გარანტიები, კონტ-გარანტიები, აკრედიტივები და ა.შ.) მოცულობა (ნაკადი) (ექვივალენტი ლარში)</t>
  </si>
  <si>
    <t xml:space="preserve">სხვა სოციალური საფინანსო პროდუქტების (გარანტიები, კონტ-გარანტიები, აკრედიტივები და ა.შ.) წილი საანგარიშგებო წლის განვალობაში გაცემულ მთლიან სხვა საფინანსო პროდუქტებში (ნაკადი) </t>
  </si>
  <si>
    <t>საანგარიშგებო წლის განმავლობაში გაცემული სხვა მდგრადი საფინანსო პროდუქტების (გარანტიები, კონტრ-გარანტიები აკრედიტივები და ა.შ.) მოცულობა (ნაკადი) (ექვივალენტი ლარში)</t>
  </si>
  <si>
    <t>საანგარიშგებო წლის ბოლოს სხვა სოციალური საფინანსო პროდუქტების (გარანტიები, კონტრ-გარანტიები, აკრედიტივები) მთლიანი მოცულობა (ნაშთი)  (ექვივალენტი ლარში)</t>
  </si>
  <si>
    <t xml:space="preserve">საანგარიშგებო წლის ბოლოს სხვა სოციალური საფინანსო პროდუქტების (გარანტიები, კონტრ-გარანტიები, აკრედიტივები და ა.შ.) წილი მთლიან პორტფელში (ნაშთი) </t>
  </si>
  <si>
    <t>საანგარიშგებო წლის ბოლოს სხვა მდგრადი საფინანსო პროდუქტების (გარანტიების, კონტრ-გარანტიები, აკრედიტივების) მთლიანი მოცულობა (ნაშთი)  (ექვივალენტი ლარში)</t>
  </si>
  <si>
    <t xml:space="preserve">საანგარიშგებო წლის ბოლოს სხვა მდგრადი საფინანსო პროდუქტების (გარანტიები, კონტრ-გარანტიები, აკრედიტივები და ა.შ.) წილი მთლიან პორტფელში (ნაშთი) </t>
  </si>
  <si>
    <t xml:space="preserve">სხვა მდგრადი საფინანსო პროდუქტების (გარანტიები, კონტრ-გარანტიები, აკრედიტივები და ა.შ.) წილი საანგარიშგებო წლის განვალობაში გაცემულ მთლიან სხვა საფინანსო პროდუქტებში (ნაკადი) </t>
  </si>
  <si>
    <t xml:space="preserve"> სოციალური/
მდგრადი საფინანსო პროდუქტები</t>
  </si>
  <si>
    <t>ქალი მეწარმე, როგორც ეს განსაზღვრულია „კომერციული ბანკების მიერ პილარ 3-ის ფარგლებში ინფორმაციის გამჟღავნების წესის“ მე-2 მუხლის პირველი პუნქტის „ხ“ ქვეპუნქტით.
გთხოვთ, წინამდებარე დოკუმენტში გამოიყენოთ ტერმინ „ქალი მეწარმის“ აღნიშნული განმარტება .</t>
  </si>
  <si>
    <t>საანგარიშგებო წლის განმავლობაში გამოშვებული მწვანე სავალო ფასიანი ქაღალდების მოცულობა (ექვივალენტი ლარში)</t>
  </si>
  <si>
    <t>საანგარიშგებო წლის ბოლოს მწვანე სავალო ფასიანი ქაღალდების მთლიანი მოცულობა  (ნაშთი) (ექვივალენტი ლარში)</t>
  </si>
  <si>
    <t>საანგარიშგებო წლის ბოლოს მწვანე საინვესტიციო ფასიანი ქაღალდების მოცულობა (ნაშთი) (ექვივალენტი ლარში)</t>
  </si>
  <si>
    <t>მწვანე საინვესტიციო ფასიანი ქაღალდები გულისხმობს საინვესტიციო ინსტრუმენტებს (როგორიცაა აქციები, სავალო ინსტრუმენტები ან ფონდის წილებს), რომლებიდან მიღებული ამონაგები ექსკლუზიურად ხმარდება ახალი ან/და არსებული პროექტების დაფინანსებას ან რეფინანსირებას, რომლებიც შეესაბამება მწვანე ტაქსონომიას (საქართველოს ეროვნული ბანკის მიერ განსაზღვრულს ან ისეთ საერთაშორისო სტანდარტებს, როგორიცაა ICMA-ს მწვანე ობლიგაციების პრინციპები და ევროკავშირის ტაქსონომია).
გთხოვთ წინამდებარე დოკუმენტში გამოიყენოთ ტერმინ „მწვანე საინვესტიციო ფასიანი ქაღალდების“ აღნიშნული განმარტება.</t>
  </si>
  <si>
    <t>სოციალურ/მდგრადი საინვესტიციო ფასიანი ქაღალდები გულისხმობს საინვესტიციო ინსტრუმენტებს (როგორიცაა აქციები, სავალო ინსტრუმენტები ან ფონდის წილები), რომლებიც ექსკლუზიურად ხმარდება ახალი ან/და არსებული პროექტების დაფინანსებას ან რეფინანსირებას, რომლებიც შეესაბამება სოციალურ ან მდგრად ტაქსონომიებს (საქართველოს ეროვნული ბანკის მიერ განსაზღვრულს ან ისეთ საერთაშორისო სტანდარტებს, როგორიცაა ICMA-ს სოციალური ობლიგაციების პრინციპები ან  ICMA-ს მდგრადი ობლიგაციების სახელმძღვანელო).
მდგრადობასთან დაკავშირებული საინვესტიციო ფასიანი ქაღალდები გულისხმობს საინვესტიციო ინსტრუმენტებს (როგორიცაა აქციები, სავალო ინსტრუმენტები ან ფონდის წილები), რომელთა ფინანსური ან სტრუქტურული მახასიათებლები დაკავშირებულია ემიტენტის მიერ წინასწარ განსაზღვრული ESG/მდგრადობასთან დაკავშრებული მიზნობრივი მაჩვენებლის მიღწევასთან (საქართველოს ეროვნული ბანკის მიერ განსაზღვრულს ან ისეთ საერთაშორისო სტანდარტებს, როგორიცაა ICMA-ს მდგრადობასთან დაკავშირებული ობლიგაციების პრინციპები).
გთხოვთ წინამდებარე დოკუმენტში გამოიყენოთ ტერმინ „სოციალური/მდგრადი/ მდგრადობასთან დაკავშირებული საინვესტიციო ფასიანი ქაღალდების“ აღნიშნული განმარტება.</t>
  </si>
  <si>
    <t>მწვანე სავალო ფასიანი ქაღალდები გულისხმობს სავალო ინსტრუმენტებს (ობლიგაციებს), რომლებსაც საქართველოს ეროვნული ბანკის მიერ მიენიჭათ შესაბამისი სტატუსი „წვანე, სოციალური, მდგრადობის და მდგრადობასთან დაკავშირებული ობლიგაციების სტატუსის მინიჭების, შენარჩუნების და გაუქმების წესის“ შესაბამისად. აღნიშნული ასევე მოიცავს ადგილობრივ ან საერთაშორისო ბაზრებზე განთავსებულ ფასიან ქაღალდებს, რომლებიც შეესაბამება აღიარებულ საერთაშორისო სტანდარტებს, მათ შორის ICMA-ს მწვანე ობლიგაციების პრინციპებს ან კლიმატის ობლიგაციების ინიციატივის (CBI) სტანდარტებს.
გთხოვთ წინამდებარე დოკუმენტში გამოიყენოთ ტერმინ „მწვანე სავალო ფასიანი ქაღალდების“ აღნიშნული განმარტება.</t>
  </si>
  <si>
    <t>უმოქმედო მწვანე სესხების კოეფიციენტი (Green NPL Ratio)</t>
  </si>
  <si>
    <t>საანგარიშგებო წლის ბოლოს, უმოქმედო მწვანე სესხების წილი მთლიან მწვანე სესხებში:
უმოქმედო მწვანე სესხების კოეფიციენტი (Green NPL Ratio) = (S3+POCI)/((S1+S2+S3+POCI)*100, სადაც:
S1 - პირველი დონის მწვანე სესხები; S2 - მეორე დონის მწვანე სესხები; S3 - მესამე დონის მწვანე სესხები; და POCI - შესყიდული ან საკრედიტო ზარალით გაუფასურებული მწვანე სესხები.</t>
  </si>
  <si>
    <t>სოციალური/მდგრადი/მდგრადობასთან დაკავშირებული საინვესტიციო ფასიანი ქაღალდების მოცულობა საანგარიშგებო წლის ბოლოს (ექვივალენტი ლარში)</t>
  </si>
  <si>
    <t>საანგარიშგებო წლის განმავლობაში გამოშვებული სოციალური/მდგრადი/მდგრადობასთან დაკავშირებული სავალო ფასიანი ქაღალდების მოცულობა (ექვივალენტი ლარში)</t>
  </si>
  <si>
    <t>საანგარიშგებო წლის ბოლოს სოციალური/მდგრადი/მდგრადობასთან დაკავშირებული სავალო ფასიანი ქაღალდების მოცულობა (ნაშთი) (ექვივალენტი ლარში)</t>
  </si>
  <si>
    <t xml:space="preserve">საანგარიშგებო წლის ბოლოს მთლიან გამოშვებულ სავალო ფასიან ქაღალდებში სოციალური/მდგრადი/მდგრადობასთან დაკავშირებული სავალო ფასიანი ქაღალდების წილი </t>
  </si>
  <si>
    <t>უმოქმედო სოციალური სესხების კოეფიციენტი</t>
  </si>
  <si>
    <t>უმოქმედო მდგრადი სესხების კოეფიციენტი</t>
  </si>
  <si>
    <t>ქალ მეწარმეებზე გაცემული უმოქმედო სესხების კოეფიციენტი</t>
  </si>
  <si>
    <t>საანგარიშგებო წლის ბოლოს, უმოქმედო სოციალური სესხების წილი მთლიან სოციალურ სესხებში:
უმოქმედო სოციალური სესხების კოეფიციენტი (Social NPL Ratio) = (S3+POCI)/((S1+S2+S3+POCI)*100, სადაც:
S1 - პირველი დონის სოციალური სესხები; S2 - მეორე დონის სოციალური სესხები; S3 - მესამე დონის სოციალური სესხები; და POCI - შესყიდული ან  საკრედიტო ზარალით გაუფასურებული სოციალური სესხები.</t>
  </si>
  <si>
    <t>საანგარიშგებო წლის ბოლოს, უმოქმედო მდგრადი სესხების წილი მთლიან მდგრად სესხებში:
უმოქმედო მდგრადი სესხების კოეფიციენტი (Sustainable NPL Ratio) = (S3+POCI)/((S1+S2+S3+POCI)*100, სადაც:
S1 - პირველი დონის მდგრადი სესხები; S2 - მეორე დონის მდგრადი სესხები; S3 - მესამე დონის მდგრადი სესხები; და POCI - შესყიდული ან  საკრედიტო ზარალით გაუფასურებული მდგრადი სესხები.</t>
  </si>
  <si>
    <t>საანგარიშგებო წლის ბოლოს, ქალი მეწარმეების უმოქმედო სესხების წილი ქალი მეწარმეების მთლიან სესხებში:
ქალ მეწარმეებზე გაცემული უმოქმედო სესხების კოეფიციენტი (WE NPL Ratio) = (S3+POCI)/((S1+S2+S3+POCI)*100, სადაც:
S1 - პირველი დონის სესხები; S2 - მეორე დონის სესხები; S3 - მესამე დონის სესხები; და POCI - შესყიდული ან  საკრედიტო ზარალით გაუფასურებული სესხები.
(აქ სესხები გულისხმობს ქალ მეწარმეებზე გაცემულ სესხებს).</t>
  </si>
  <si>
    <t>სოციალური აქტივების წილი (სესხები, ობლიგაციები, ფასიანი ქაღალდები და ა.შ.) მთლიან აქტივებთან მიმართებაში:
SAR= სოციალური აქტივები / მთლიანი აქტივები ×100</t>
  </si>
  <si>
    <t>მდგრადი აქტივების წილი (სესხები, ობლიგაციები, ფასიანი ქაღალდები და ა.შ.) მთლიან აქტივებთან მიმართებაში:
SuSAR= მდგრადი აქტივები / მთლიანი აქტივები ×100</t>
  </si>
  <si>
    <t>სოციალური სესხების მიზნობრივი მაჩვენებელი გულისხმობს რაოდენობრივ მიზანს, რომელიც გამოხატულია როგორც პროცენტული წილი მთლიან სასესხო პორტფელში.</t>
  </si>
  <si>
    <t>მდგრადი სესხების მიზნობრივი მაჩვენებელი გულისხმობს რაოდენობრივ მიზანს, რომელიც გამოხატულია როგორც პროცენტული წილი მთლიან სასესხო პორტფელში.</t>
  </si>
  <si>
    <t>ქალ მეწარმეებზე გაცემული სესხების მიზნობრივი მაჩვენებელი გულისხმობს რაოდენობრივ მიზანს, რომელიც გამოხატულია როგორც პროცენტული წილი მთლიან სასესხო პორტფელში.</t>
  </si>
  <si>
    <t>მიუთითეთ, აქვს თუ არა ბანკს აღებული ოფიციალური ვალდებულება გაეროს მდგრადი განვითარების მიზნებთან (SDGs) და/ან „ნულოვანი ემისიების“ (Net Zero) ან პარიზის შეთანხმების მიზნებთან დაკავშირებით. დადებითი პასუხის შემთხვევაში, კომენტარების ველში აღწერეთ აღებული ვალდებულება (მაგალითად, კონკრეტული მდგრადი განვითარების მიზნები, Net Zero-ს მიღწევის წელი) და მიუთითეთ შესაბამისი სტრატეგია ან საჯარო განცხადება.</t>
  </si>
  <si>
    <t>ანგარიშგება მდგრადი განვითარების მიზნებისა (SDGs) და კლიმატის მიზნების შესახებ</t>
  </si>
  <si>
    <t>მიუთითეთ, ახორციელებს თუ არა ბანკი მდგრადი განვითარების მიზნებისა (SDGs) და/ან Net Zero/კლიმატის ვალდებულებების შესრულების შესახებ საჯარო ანგარიშგებას. კომენტარების ველში მიუთითეთ ანგარიშგების პერიოდულობა და გამჟღავნების არხები.</t>
  </si>
  <si>
    <t>საერთაშორისო ინიციატივების წევრობა</t>
  </si>
  <si>
    <t xml:space="preserve">საერთაშორისო სტანდარტებთან შესაბამისი ESG/მდგრადობის გამჟღავნება </t>
  </si>
  <si>
    <t>მიუთითეთ, ხდება თუ არა ESG/მდგრადობის ანგარიშის დამოწმება მესამე მხარის მიერ. კომენტარების ველში მიუთითეთ დამოწმების ფარგლები და დამოუკიდებელი აუდიტორის დასახელება.</t>
  </si>
  <si>
    <t>ESG რეიტინგი</t>
  </si>
  <si>
    <t xml:space="preserve">ESG/მდგრადობის ანგარიშის მესამე მხარის მიერ დამოწმება </t>
  </si>
  <si>
    <t>მიუთითეთ მესამე მხარის მიერ მინიჭებული ESG რეიტინგის ქულები (მაგალითად: MSCI, Sustainalytics). კომენტარების ველში აღწერეთ მათი დინამიკა დროთა განმავლობაში.</t>
  </si>
  <si>
    <t>რეიტინგის ქულა</t>
  </si>
  <si>
    <t>ESG მმართველობის გამჟღავნება</t>
  </si>
  <si>
    <t>გამჭვირვალობა და გამჟღავნება</t>
  </si>
  <si>
    <t>ბიზნესის უწყვეტობის გეგმა (BCP)</t>
  </si>
  <si>
    <t>ESG რისკების მართვის პოლიტიკა</t>
  </si>
  <si>
    <t>მიუთითეთ, აქვს თუ არა ბანკს დამტკიცებული ESG რისკების მართვის პოლიტიკა.</t>
  </si>
  <si>
    <t>მიუთითეთ, არის თუ არა ESG რისკები ინტეგრირებული ბანკის რისკების მართვის საერთო ჩარჩოში.</t>
  </si>
  <si>
    <t>ESG რისკებიც ინტეგრირება</t>
  </si>
  <si>
    <t>კიბერუსაფრთხოების პოლიტიკა</t>
  </si>
  <si>
    <t>კიბერუსაფრთხოების აუდიტი</t>
  </si>
  <si>
    <t>მიუთითეთ, აქვს თუ არა ბანკს დამტკიცებული კიბერუსაფრთხოების ოფიციალური პოლიტიკა.</t>
  </si>
  <si>
    <t>მიუთითეთ, ატარებს თუ არა ბანკი კიბერუსაფრთხოების აუდიტს. კომენტარების ველში მიუთითეთ აუდიტის პერიოდულობა და მასშტაბი (მაგალითად: შემოწმებული სისტემები, შიდა/გარე აუდიტი).</t>
  </si>
  <si>
    <t>მიუთითეთ, აქვს თუ არა ბანკს დამტკიცებული ეთიკის კოდექსი.</t>
  </si>
  <si>
    <t>ეთიკის კოდექსი</t>
  </si>
  <si>
    <t>ანტიკორუფციული პოლიტიკა</t>
  </si>
  <si>
    <t>ფულის გათეთრების საწინააღმდეგო პოლიტიკა</t>
  </si>
  <si>
    <t>მიუთითეთ, აქვს თუ არა ბანკს დამტკიცებული ფულის გათეთრებისა (AML) და ტერორიზმის დაფინანსების საწინააღმდეგო (CFT) პოლიტიკა.</t>
  </si>
  <si>
    <t>მიუთითეთ, აქვს თუ არა ბანკს დამტკიცებული ოფიციალური პოლიტიკა, რომელიც ხელს უწყობს პასუხისმგებლიან ბიზნესსაქმიანობასა და ეთიკურ ქცევას.</t>
  </si>
  <si>
    <t>ბიზნესის კეთილსინდისიერების პოლიტიკა</t>
  </si>
  <si>
    <t xml:space="preserve">ESG საკითხებთან დაკავშირებული ჯარიმები </t>
  </si>
  <si>
    <t>ჯარიმები ანტიკონკურენციული ქმედებებისთვის, ანტიტრასტული ან მონოპოლიური პრაქტიკისთვის.</t>
  </si>
  <si>
    <r>
      <t xml:space="preserve">გთხოვთ აღწეროთ როგორ არის ESG/მდგრადობის რისკები და შესაძლებლობები გათვალისწინებული ბანკის </t>
    </r>
    <r>
      <rPr>
        <b/>
        <sz val="9"/>
        <color theme="1" tint="0.249977111117893"/>
        <rFont val="Segoe UI"/>
        <family val="2"/>
      </rPr>
      <t>ანაზღაურების პოლიტიკაში,</t>
    </r>
    <r>
      <rPr>
        <sz val="9"/>
        <color theme="1" tint="0.249977111117893"/>
        <rFont val="Segoe UI"/>
        <family val="2"/>
      </rPr>
      <t xml:space="preserve"> მათ შორის:
 • არის თუ არა ESG/მდგრადობასთან დაკავშირებული ფაქტორები გათვალისწინებული  მენეჯმენტის ორგანოს (დირექტორატი) </t>
    </r>
    <r>
      <rPr>
        <b/>
        <sz val="9"/>
        <color theme="1" tint="0.249977111117893"/>
        <rFont val="Segoe UI"/>
        <family val="2"/>
      </rPr>
      <t>ანაზღაურების პოლიტიკის კრიტერიუმებში</t>
    </r>
    <r>
      <rPr>
        <sz val="9"/>
        <color theme="1" tint="0.249977111117893"/>
        <rFont val="Segoe UI"/>
        <family val="2"/>
      </rPr>
      <t>;
 • ESG/მდგრადობასთან დაკავშირებული კრიტერიუმები, საქმიანობის შეფასების მაჩვენებლები ან სხვა ინდიკატორები, რომლებიც</t>
    </r>
    <r>
      <rPr>
        <b/>
        <sz val="9"/>
        <color theme="1" tint="0.249977111117893"/>
        <rFont val="Segoe UI"/>
        <family val="2"/>
      </rPr>
      <t xml:space="preserve"> გამოიყენება ცვლადი ანაზღაურების</t>
    </r>
    <r>
      <rPr>
        <sz val="9"/>
        <color theme="1" tint="0.249977111117893"/>
        <rFont val="Segoe UI"/>
        <family val="2"/>
      </rPr>
      <t xml:space="preserve"> დასადგენად;
 • </t>
    </r>
    <r>
      <rPr>
        <b/>
        <sz val="9"/>
        <color theme="1" tint="0.249977111117893"/>
        <rFont val="Segoe UI"/>
        <family val="2"/>
      </rPr>
      <t>როგორ</t>
    </r>
    <r>
      <rPr>
        <sz val="9"/>
        <color theme="1" tint="0.249977111117893"/>
        <rFont val="Segoe UI"/>
        <family val="2"/>
      </rPr>
      <t xml:space="preserve"> ხდება ESG/მდგრადობის მიზნების მიღწევის მონიტორინგი, შეფასება და მათი დაკავშირება ანაზღაურებასთან. </t>
    </r>
  </si>
  <si>
    <t>მიუთითეთ, არის თუ არა ESG/დგრადობასთან დაკავშირებული საკითხებთან ინტეგრირებული ბანკის გრძელვადიან ბიზნეს სტრატეგიაში.</t>
  </si>
  <si>
    <t>ESG საკითხების ინტეგრირება სტრატეგიაში</t>
  </si>
  <si>
    <t>მიუთითეთ, ამტკიცებს თუ არა ESG-თან დაკავშირებულ სტრატეგიებსა და პოლიტიკას სამეთვალყურეო საბჭო.</t>
  </si>
  <si>
    <t>ESG სტრატეგიის დამტკიცება საბჭოს მიერ</t>
  </si>
  <si>
    <t>ESG კომპეტენცია საბჭოში</t>
  </si>
  <si>
    <t>მიუთითეთ, აქვთ თუ არა სამეთვალყურეო საბჭოს წევრებს შესაბამისი ESG გამოცდილება ან გავლილი აქვთ თუ არა ESG სერტიფიცირება.</t>
  </si>
  <si>
    <t>ESG ზედამხედველობა საბჭოს დონეზე</t>
  </si>
  <si>
    <t>ESG პასუხისმგებლობა მენეჯმენტის დონეზე</t>
  </si>
  <si>
    <t>ESG-ის ინტეგრირება შიდა ანგარიშგების ჩარჩოში</t>
  </si>
  <si>
    <t>მიუთითეთ, ახდენს თუ არა ბანკი ESG/მდგრადობასთან დაკავშირებული რისკებისა და შესაძლებლობების ინტეგრირებას შიდა ანგარიშგების ჩარჩოში.</t>
  </si>
  <si>
    <t>ESG ანგარიშგების სიხშირე საბჭოსთვის</t>
  </si>
  <si>
    <t>ESG ტრენინგი საბჭოსა და უმაღლესი მენეჯმენტისთვის</t>
  </si>
  <si>
    <t>მიუთითეთ, უტარდებათ თუ არა ESG საკითხებთან დაკავშირებული ტრენინგები სამეთვალყურეო საბჭოს წევრებს ან/და უმაღლეს მენეჯმენტს. კომენტარების სექციაში დააზუსტეთ ტრენინგების სიხშირე, ფორმატი (მაგ. ონლაინ, პირისპირ) და ძირითადი თემები.</t>
  </si>
  <si>
    <t>მიუთითეთ, მოიცავს თუ არა მენეჯმენტის ანაზღაურება ESG-სთან დაკავშირებულ საქმიანობის შეფასების ძირითად მაჩვენებლებს (KPI) ან მიზნებს.</t>
  </si>
  <si>
    <t>ESG-ზე მიბმული ანაზღაურება</t>
  </si>
  <si>
    <t>ESG ოფიცერი ან ერთეული</t>
  </si>
  <si>
    <t>მიუთითეთ, არის თუ არა ESG პასუხისმგებლობები ოფიციალურად მინიჭებული კონკრეტული ოფიცრისთვის ან სტრუქტურული ერთეულისთვის. დადებითი პასუხის შემთხვევაში კომენტარის მელში მიუთითეთ პოზიციის დასახელება, როლი და ანგარიშგების ხაზი.</t>
  </si>
  <si>
    <t>საბჭოს ზედამხედველობა და მენეჯმენტის ანგარიშ-
ვალდებულება</t>
  </si>
  <si>
    <t>მიუთითეთ, შეიტანა თუ არა ბანკმა წვლილი ადგილობრივი თემის განვითარებაში.  კომენტარების ველში მოიყვანეთ მხარდაჭერილი პროექტების ან პროგრამების მაგალითები.</t>
  </si>
  <si>
    <t>ადგილობრივი თემის განვითარებაში ინვესტიცია</t>
  </si>
  <si>
    <t>მიუთითეთ, ახორციელებს თუ არა ბანკი ინიციატივებს ფინანსურ მომსახურებაზე ხელმისაწვდომობის გასაზრდელად ნაკლებად უზრუნველყოფილი, მოწყვლადი ან მანამდე საბანკო მომსახურების არმქონე ჯგუფებისთვის. კომენტარების ველში აღწერეთ ამ ინიციატივების მასშტაბი, სამიზნე ჯგუფები და მიწოდების არხები (მაგ. მობილური ან ონლაინ ბანკინგი, მიკრო და SME დაფინანსება, სპეციალურად სოფლის მოსახლეობისთვის, ქალებისთვის, ახალგაზრდებისთვის ან შშმ პირებისთვის მორგებული პროდუქტები და სხვა ინკლუზიური მომსახურების მოდელები).</t>
  </si>
  <si>
    <t xml:space="preserve">მიუთითეთ საანგარიშგებო წლის განმავლობაში ბანკის ფინანსური ჩართულობის ინიციატივებით მოსარგებლე პირების რაოდენობა. </t>
  </si>
  <si>
    <t>ფინანსური ჩართულობის ინიციატივების შედეგები</t>
  </si>
  <si>
    <t xml:space="preserve">მიუთითეთ მომსახურების ფიზიკური წერტილების (მაგ. ფილიალების) პროცენტული წილი, რომლებიც მდებარეობს საქართველოს საბანკო მომსახურებით ნაკლებად უზრუნველყოფილ რეგიონებში (მთავარი ურბანული ცენტრების — თბილისის, ბათუმისა და ქუთაისის — გამოკლებით). </t>
  </si>
  <si>
    <t>ფინანსურ მომსახურებაზე წვდომა ნაკლებად უზრუნველყოფილ რეგიონებში</t>
  </si>
  <si>
    <t>ფინანსური განათლების ამაღლების ინიციატივები</t>
  </si>
  <si>
    <t>მიუთითეთ, ახორციელებს თუ არა ბანკი პროგრამებს ფინანსური განათლების ასამაღლებლად. დადებითი პასუხის შემთხვევაში, კომენტარების ველში აღწერეთ სამიზნე აუდიტორია, მიწოდების ფორმატები და მიღწეული შედეგები.</t>
  </si>
  <si>
    <t>საზოგადოების განვითარების ინიციატივებში მონაწილეობა</t>
  </si>
  <si>
    <t>S.86</t>
  </si>
  <si>
    <t>S.87</t>
  </si>
  <si>
    <t>S.88</t>
  </si>
  <si>
    <t>S.89</t>
  </si>
  <si>
    <t>S.90</t>
  </si>
  <si>
    <t>S.91</t>
  </si>
  <si>
    <t>S.92</t>
  </si>
  <si>
    <t>S.93</t>
  </si>
  <si>
    <t>S.94</t>
  </si>
  <si>
    <t>S.95</t>
  </si>
  <si>
    <t>S.96</t>
  </si>
  <si>
    <t>S.97</t>
  </si>
  <si>
    <t>S.98</t>
  </si>
  <si>
    <t>S.99</t>
  </si>
  <si>
    <t>S.100</t>
  </si>
  <si>
    <t>S.101</t>
  </si>
  <si>
    <t>S.102</t>
  </si>
  <si>
    <t>S.103</t>
  </si>
  <si>
    <t>S.104</t>
  </si>
  <si>
    <t>S.105</t>
  </si>
  <si>
    <t>S.106</t>
  </si>
  <si>
    <t>S.107</t>
  </si>
  <si>
    <t>S.108</t>
  </si>
  <si>
    <t>S.109</t>
  </si>
  <si>
    <t>S.110</t>
  </si>
  <si>
    <t>S.111</t>
  </si>
  <si>
    <t>დაინტერესებულ მხარეებთან კომუნიკაცია და კონსულტაციები</t>
  </si>
  <si>
    <t>მიუთითეთ, მონაწილეობს თუ არა ბანკი სათემო განვითარების ინიციატივებში. დადებითი პასუხის შემთხვევაში,  კომენტარების ველში აღწერეთ მონაწილეობის ხასიათი, მასშტაბი და შედეგები.</t>
  </si>
  <si>
    <t>დაინტერესებულ მხარეთა ჩართულობა და ფინანსური ჩართულობა</t>
  </si>
  <si>
    <t>მომხმარებელთა კმაყოფილების კვლევა</t>
  </si>
  <si>
    <t xml:space="preserve">მიუთითეთ, ატარებს თუ არა ბანკი მომხმარებელთა კმაყოფილების კვლევას. კომენტარების ველში აღწერეთ კვლევების სიხშირე და შედეგები. </t>
  </si>
  <si>
    <t>მომხმარებელთა შენარჩუნების მაჩვენებელი</t>
  </si>
  <si>
    <t>მომხმარებელთა საჩივრების რაოდენობა</t>
  </si>
  <si>
    <t>რიცხვი, 1000 მომხმარებელზე</t>
  </si>
  <si>
    <t>მონაცემთა კონფიდენციალურობის დარღვევასთან დაკავშირებული საჩივრები</t>
  </si>
  <si>
    <t>მიუთითეთ, აქვს თუ არა ბანკს დანერგილი პოლიტიკა ან ზომები ფიზიკური ობიექტების, ციფრული პლატფორმების (მაგ. ვებგვერდები, მობილური აპლიკაციები) და დოკუმენტების ხელმისაწვდომობის უზრუნველსაყოფად შეზღუდული შესაძლებლობის მქონე პირებისთვის. კომენტარების ვერლში აღწერეთ ძირითადი მახასიათებლები და განხორციელებული აქტივობები.</t>
  </si>
  <si>
    <t>სერვისების ხელმისაწვდომობა შეზღუდული შესაძლებლობის მქონე (შშმ) პირთათვის</t>
  </si>
  <si>
    <t>მიუთითეთ ციფრული არხების (მაგ. მობილურ ბანკინგი, ინტერნეტ ბანკინგი) მომხმარებელთა წილი მომხმარებელთა საერთო რაოდენობაში.</t>
  </si>
  <si>
    <t>ციფრული სერვისების გამოყენების მაჩვენებელი</t>
  </si>
  <si>
    <t>მიუთითეთ, აქვს თუ არა ბანკს პოლიტიკა, რომელიც კრძალავს ბავშვთა და იძულებით შრომას. კომენტარების ველში აღწერეთ, როგორ ხდება ამ პოლიტიკის კომუნიკაცია, აღსრულება და გადახედვა.</t>
  </si>
  <si>
    <t>ბავშვთა და იძულებითი შრომის აკრძალვის პოლიტიკა</t>
  </si>
  <si>
    <t xml:space="preserve">მიუთითეთ, აქვს თუ არა ბანკს ანტიდისკრიმინაციული პოლიტიკა, რომელიც ფარავს რასას, სქესს, რელიგიას, შესაძლებლობის შეზღუდვას ან სხვა ნიშნებს. კომენტარების ველში აღწერეთ პოლოტიკის განხორციელების, კომუნიკაციისა და აღსრულების მექანიზმები. </t>
  </si>
  <si>
    <t>ანტიდისკრიმინაციული პოლიტიკა</t>
  </si>
  <si>
    <t>მიუთითეთ, შეესაბამება თუ არა ბანკის საქმიანობა ადგილობრივ შრომის კანონმდებლობასა (შრომის კოდექსი) და საერთაშორისო სტანდარტებს (მაგ. ILO - შრომის საერთაშორისო ორგანიზაცია). კომენტარების ველში აღწერეთ შესაბამისობის უზრუნველყოფის მექანიზმები (მაგ. აუდიტი, ტრენინგი).</t>
  </si>
  <si>
    <t>შრომის სტანდარტებთან შესაბამისობა</t>
  </si>
  <si>
    <t>მიუთითეთ, აქვს თუ არა ბანკს შრომის უსაფრთხოებისა და ჯანმრთელობის დაცვის ოფიციალური პოლიტიკა.</t>
  </si>
  <si>
    <t>შრომის უსაფრთხოებისა და ჯანმრთელობის დაცვის პოლიტიკა</t>
  </si>
  <si>
    <t>მიუთითეთ, არის თუ არა შრომითი უფლებები და ადამიანის უფლებები თანამშრომელთა ტრენინგის ნაწილი.</t>
  </si>
  <si>
    <t>შრომით დავებთან დაკავშირებული საჩივრების მექანიზმი</t>
  </si>
  <si>
    <t>მიუთითეთ, აქვს თუ არა ბანკს შრომით საკითხებთან დაკავშირებული საჩივრების განხილვის ოფიციალური მექანიზმი.</t>
  </si>
  <si>
    <t>შრომით უფლებებთან დაკავშირებული საჩივრების რაოდენობა</t>
  </si>
  <si>
    <t>მიუთითეთ, არის თუ არა შრომითი უფლებები (მაგ. სამართლიანი ანაზღაურება, სამუშაო პირობები) გათვალისწინებული მომწოდებლებთან/კონტრაქტორებთან გაფორმებულ ხელშეკრულებებში. კომენტარების ველში აღწერეთ, როგორ ხდება ამ პირობების მონიტორინგი და აღსრულება.</t>
  </si>
  <si>
    <t>შრომითი უფლებების ასახვა მომწოდებლებთან გაფორმებულ ხელშეკრულებებში</t>
  </si>
  <si>
    <t>ტრენინგების მოცვის მაჩვენებელი</t>
  </si>
  <si>
    <t>საშუალო წლიური ტრენინგის საათები</t>
  </si>
  <si>
    <t>ტრენინგზე გაწეული ხარჯი</t>
  </si>
  <si>
    <t>შიდა დაწინაურების მაჩვენებელი</t>
  </si>
  <si>
    <t>ESG საკითხების ინტეგრირება თანამშრომელთა სასწავლო პროგრამებში</t>
  </si>
  <si>
    <t>თანამშრომელთა დენადობის მაჩვენებელი</t>
  </si>
  <si>
    <t>თანამშრომელთა ბანკში მუშაობის საშუალო ხანგრძლივობა</t>
  </si>
  <si>
    <t>მიუთითეთ, ატარებს თუ არა ბანკი თანამშრომელთა კმაყოფილების კვლევას.</t>
  </si>
  <si>
    <t>თანამშრომელთა კმაყოფილების კვლევა</t>
  </si>
  <si>
    <t>იმ თანამშრომელთა პროცენტული მაჩვენებელი, რომლებმაც დააფიქსირეს პასუხი „კმაყოფილი“ ან „ძალიან კმაყოფილი“ (ან ექვივალენტური პოზიტიური პასუხი).
კომენტარების ველში მიუთითეთ შეფასების მეთოდოლოგიის აღწერა.</t>
  </si>
  <si>
    <t>თანამშრომელთა საერთო კმაყოფილების მაჩვენებელი</t>
  </si>
  <si>
    <t xml:space="preserve">მიუთითეთ, არის თუ არა ხელმისაწვდომი მუშაობის მოქნილი გრაფიკი/ სამუშაო პირობები (მაგ. დისტანციური მუშაობა, მოქნილი საათები). დადებითი პასუხის შემთხვევვაში, კომენტარების ველში მიუთითეთ ამ შესაძლებლობით მოსარგებლე თანამშრომელთა პროცენტული მაჩვენებელი. </t>
  </si>
  <si>
    <t>მოქნილი სამუშაო პირობები/გრაფიკი</t>
  </si>
  <si>
    <t>მრავალფეროვნების პოლიტიკა მმართველობითი ორგანოსთვის</t>
  </si>
  <si>
    <t xml:space="preserve"> ქალთა წილი სამეთვალყურეო საბჭოში</t>
  </si>
  <si>
    <t xml:space="preserve">საანგარიშგებო წლის ბოლოს სამეთვალყურეო საბჭოში ქალების პროცენტული მაჩვენებელი. </t>
  </si>
  <si>
    <t xml:space="preserve">ქალთა წილი საშუალო რგოლის მენეჯმენტში </t>
  </si>
  <si>
    <t>ქალთა წილი მთლიან პერსონალში</t>
  </si>
  <si>
    <t>შეზღუდული შესაძლებლობის მქონე (შშმ) თანამშრომლები</t>
  </si>
  <si>
    <t>მიუთითეთ, აქვს თუ არა ბანკს მიღებული ინკლუზიური დასაქმების პოლიტიკა ან სპეციალური პროგრამები, რომლებიც მიზნად ისახავს შეზღუდული შესაძლებლობის მქონე პირთა დასაქმებას. დადებითი პასუხის შემთხვევაში,  კომენტარების ველში აღწერეთ არსებული პოლიტიკის ან/და პროგრამების მასშტაბი (მაგ., დასაქმების მიზნობრივი მაჩვენებლები, ხელმისაწვდომი დასაქმების პლატფორმები), მხარდაჭერის ღონისძიებები და მიღწეული პროგრესი.</t>
  </si>
  <si>
    <t>შშმ პირთა ინკლუზიური დასაქმების პროგრამა</t>
  </si>
  <si>
    <t>თანამშრომელთა რაოდენობა ასაკობრივ ჯგუფში</t>
  </si>
  <si>
    <t>გენდერული სახელფასო სხვაობა</t>
  </si>
  <si>
    <t>გენდერული სახელფასო სხვაობა თანაბარი პოზიციებისთვის</t>
  </si>
  <si>
    <t>გენდერული სახელფასო სხვაობა თანაბარი პოზიციებისთვის (კორექტირებული) – პროცენტული სხვაობა საშუალო წლიურ მთლიან ანაზღაურებას შორის იმ ქალ და კაც თანამშრომლებს შორის, რომლებიც ასრულებენ ერთსა და იმავე ან თანაბარი ღირებულების სამუშაოს (მაგ. ერთსა და იმავე იერარქიულ საფეხურზე, პოზიციაზე ან ფუნქციურ ჯგუფში). კორექტირებული საშუალო მაჩვენებლები უნდა გაიანგარიშდეს იმავე ან მსგავსი რანგის, ფუნქციის ან როლის მქონე თანამშრომლების შედარებით, ხოლო მიღებული შედეგები უნდა დაჯამდეს საერთო შეწონვის სტრუქტურის გამოყენებით.
გენდერული სახელფასო სხვაობა თანაბარი პოზიციებისთვის = (კაცების კორექტირებული საშუალო მთლიანი ანაზღაურება – ქალების კორექტირებული საშუალო მთლიანი ანაზღაურება) / კაცების კორექტირებული საშუალო მთლიანი ანაზღაურება × 100;
სადაც: 
კაცების/ქალების კორექტირებული საშუალო ანაზღაურება = ∑ (კაცების/ქალების საშუალო ანაზღაურება i ჯგუფში × i ჯგუფის წონა),
i = სამუშაო რანგი, ფუნქცია ან თანამშრომელთა შესაბამისი ჯგუფი;
i ჯგუფის წონა = ამ ჯგუფში დასაქმებულთა წილი მთლიან პერსონალთან მიმართებაში.</t>
  </si>
  <si>
    <t xml:space="preserve">ქალთა წილი უმაღლესს მენეჯმენტში </t>
  </si>
  <si>
    <t>კილოგრამი (კგ)</t>
  </si>
  <si>
    <t>კგ</t>
  </si>
  <si>
    <t>კუბური მეტრი (მ³)</t>
  </si>
  <si>
    <t>ენერგიის მოხმარება და ენერგო-ეფექტურობა</t>
  </si>
  <si>
    <t>კვტ.სთ (kWh)</t>
  </si>
  <si>
    <t xml:space="preserve">ენერგომოხმარების ინტენსივობა (ECI) </t>
  </si>
  <si>
    <t>ენერგომოხმარების წლიური შემცირება:
EE = (წინა წლის ენერგიის მოხმარება ერთ FTE-ზე - მიმდინარე წლის ენერგიის მოხმარება ერთ FTE-ზე) / წინა წლის ენერგიის მოხმარება ერთ FTE-ზე x 100
კომენტარების ველში, აღწერეთ ენერგიის დაზოგვის ძირითადი ინიციატივები, ინვესტიციები ტექნოლოგიებსა და ენერგოეფექტურობის გაუმჯობესებაში (მაგ., ჭკვიანი სისტემები).</t>
  </si>
  <si>
    <t>საანგარიშგებო წლის განმავლობაში ბანკის შენობების, ფილიალების, ბანკომატებისა და მონაცემთა ცენტრების მიერ მოხმარებული მთლიანი ენერგია. საჭიროებისამებრ მოიცავით ყველა შესაბამისი წყარო, როგორიცაა ელექტროენერგია, გათბობა და საწვავი.</t>
  </si>
  <si>
    <t>საანგარიშგებო წლის განმავლობაში ბანკის ოპერაციებიდან წარმოქმნილი მყარი ნარჩენების საერთო მოცულობა, ოფისების, ფილიალებისა და მონაცემთა ცენტრების ჩათვლით.</t>
  </si>
  <si>
    <t>საანგარიშგებო წლის განმავლობაში ბანკში გამოყენებული ქაღალდის საერთო მოცულობა.</t>
  </si>
  <si>
    <t xml:space="preserve">საანგარიშგებო წლის განმავლობაში ელექტრო და ელექტრონული ნარჩენების მთლიანი რაოდენობა (მაგ., კომპიუტერები, ტელეფონები, სერვერები), რომელთა უტილიზაცია ან გადამუშავება განხორციელდა. </t>
  </si>
  <si>
    <t>სათბური აირების (GHG) მთლიანი პირდაპირი ემისიები (Scope 1) — ემისიები იმ წყაროებიდან, რომლებსაც ფლობს ან აკონტროლებს ბანკი (მაგ. საწვავის წვა, კომპანიის ავტომობილები) საანგარიშგებო წლის განმავლობაში. მეთოდოლოგია: GHG პროტოკოლი.</t>
  </si>
  <si>
    <t>სათბური აირების (GHG) მთლიანი არაპირდაპირი ემისიები (Scope 2) — არაპირდაპირი ემისიები ბანკის მიერ შეძენილი ელექტროენერგიის, ორთქლის, გათბობისა და გაგრილების წარმოებიდან საანგარიშგებო წლის განმავლობაში. მეთოდოლოგია: GHG პროტოკოლი.</t>
  </si>
  <si>
    <t>სათბური აირების (GHG) მთლიანი სხვა არაპირდაპირი ემისიები (Scope 3, დაფინანსებული ემისიების ჩათვლით) — ღირებულებათა ჯაჭვში წარმოქმნილი ყველა სხვა არაპირდაპირი ემისია, მათ შორის ემისიები დაკავშირებული სამსახურებრივ მივლინებებთან, შესყიდულ საქონელთან და მომსახურებასთან, საანგარიშგებო წლის განმავლობაში. მეთოდოლოგია: GHG პროტოკოლი.</t>
  </si>
  <si>
    <t>ბანკის მიერ საანგარიშგებო წლის განმავლობაში პირდაპირ ან არაპირდაპირ GHG ემისიების მთლიანი რაოდენობა:
ნახშირბადის კვალი (Carbon Footprint) = Scope 1 + Scope 2 + Scope 3</t>
  </si>
  <si>
    <t>ნახშირბადის კვალი</t>
  </si>
  <si>
    <t>დაფინანსებული ემისიები — ემისიები, რომლებიც დაკავშირებულია დაკრედიტებასთან, ინვესტიციებთან და სხვა ფინანსურ მომსახურებასთან საანგარიშგებო წლის განმავლობაში. მეთოდოლოგია: საქართველოს ეროვნული ბანკის დაფინანსებული ემისიების ინსტრუმენტი; PCAF სტანდარტი.</t>
  </si>
  <si>
    <t>ნახშირბადის კვალის მიზნობრივი მაჩვენებელი</t>
  </si>
  <si>
    <t>დაფინანსებული ემისიების მიზნობრივი მაჩვენებელი</t>
  </si>
  <si>
    <t>მთლიანი GHG ემისიების (Scope 1, 2 და 3), ნახშირბადის კვალის, შემცირების მიზნობრივი მაჩვენებელი საბაზისო წელთან შედარებით. კომენტარების ველში მიუთითეთ საბაზისო წელი და მიზნობრივი მაჩვენებლების მიღწევის წელი.</t>
  </si>
  <si>
    <t>დაფინანსებული GHG ემისიების (მაგ. დაკავშირებული სესხებთან, ინვესტიციებთან) შემცირების მიზნობრივი მაჩვენებელი საბაზისო წელთან შედარებით. კომენტარების ველში მიუთითეთ საბაზისო წელი და მიზნობრივი მაჩვენებლების მიღწევის წელი.</t>
  </si>
  <si>
    <t>მთლიანი პორტფელის წილი (ღირებულების მიხედვით), რომლისთვისაც ბანკმა დათვალა დაფინანსებული GHG ემისიები (Scope 3, კატეგორია 15) PCAF-ის მეთოდოლოგიის გამოყენებით.
PCAF-ის დაფარვის კოეფიციენტი = (პორტფელი დათვლილი ემისიებით / მთლიანი პორტფელი) × 100</t>
  </si>
  <si>
    <t>გარემოსდაცვითი (ეკომეგობრული) ინიციატივები</t>
  </si>
  <si>
    <t>კლიმატთან დაკავშირებული რისკების გათვალისწინება</t>
  </si>
  <si>
    <t>კლიმატთან დაკავშირებული გარდამავლობის გეგმა</t>
  </si>
  <si>
    <t>ბუნებასთან დაკავშირებული მმართველობითი მზადყოფნა</t>
  </si>
  <si>
    <t>ბუნებასთან დაკავშირებული რისკების ინტეგრირება</t>
  </si>
  <si>
    <t>გარემოსდაცვითი სტრეს-ტესტი</t>
  </si>
  <si>
    <r>
      <t xml:space="preserve">აღნიშნული ანგარიშგების ფორმა №3 (ESG საკითხების ანგარიშგებისა და გამჟღავნების შაბლონი) შემუშავებულია გარემოსდაცვითი, სოციალური და მმართველობითი (ESG) ინფორმაციის გამჟღავნების ხელშეწყობის მიზნით, კომერციული ბანკებისა და მიკრობანკების მიერ პილარ 3-ის ფარგლებში ინფორმაციის გამჟღავნების წესის მე-5 მუხლის მე-4 პუნქტის შესაბამისად.  
კომერციული ბანკები და მიკრობანკები პილარ 3-ის ყოველწლიური ანგარიშის ფარგლებში ვალდებულნი არიან გაამჟღავნონ ESG საკითხებთან დაკავშირებული ინფორმაცია, საქართველოს ეროვნული ბანკის მიერ შემუშავებული და გამოქვეყნებული ანგარიშგების ფორმის №3-ის უახლესი ვერსიის (ამჟამად ვერსია 2.0) გამოყენებით. აღნიშნული მოთხოვნის მიზანია ფინანსურ სექტორში რელევანტური, სასარგებლო, თანმიმდევრული და შედარებადი ESG ინფორმაციის მიწოდების უზრუნველყოფა.
ანგარიშგების ფორმა №3 შემუშავებულია ESG საკითხების შესახებ ინფორმაციის გამჟღავნების წამყვან საერთაშორისო სტანდარტებსა და ჩარჩოებთან შესაბამისობაში, მათ შორის: ევროპის საბანკო უწყების (EBA, European Banking Authority) პილარ 3-ის ESG გამჟღავნების მოთხოვნებთან, ბაზელის კლიმატთან დაკავშირებული ფინანსური რისკების ნებაყოფლობითი გამჟღავნების ჩარჩოსთან, ფასს (IFRS) მდგრადობის გამჟღავნების S1 და S2 სტანდარტებთან, გლობალური ანგარიშგების ინიციატივასთან (GRI), მდგრადობის აღრიცხვის სტანდარტების საბჭოს (SASB) სტანდარტებთან, ბუნებასთან დაკავშირებული ფინანსური ინფორმაციის გამჟღავნების სამუშაო ჯგუფის (TNFD) რეკომენდაციებთან და ევროპის მდგრადობის ანგარიშგების სტანდარტებთან (ESRS). ფორმა ეფუძნება ორმაგი მატერიალურობის პრინციპს და ასახავს საერთაშორისო საუკეთესო პრაქტიკას, რათა დაეხმაროს ფინანსურ სექტორს ESG საკითხებთან დაკავშირებული ინფორმაციის გამჭვირვალობისა და ანგარიშვალდებულების გაუმჯობესებაში.
ფინანსური ინსტიტუტი ვალდებულია მაქსიმალურად დაბალანსებული და გასაგები შეფასება წარმოადგინოს ESG საკითხებთან დაკავშირებულ შემდეგ თემატურ მიმართულებებზე: 1. მმართველობა; 2. სტრატეგია; 3. რისკების მართვა; 4.ა) მაჩვენებლები და მიზნები - საქმიანობის შეფასების ძირითადი მაჩვენებლები (KPI); 4.ბ) მაჩვენებლები და მიზნები - გარდამავლობის რისკები; 4.გ) მაჩვენებლები და მიზნები - ფიზიკური რისკები. 
შევსებული ანგარიშგების ფორმა №3 უნდა წარედგინოს საქართველოს ეროვნულ ბანკს, ფინანსური ინსტიტუტის პილარ 3-ის ყოველწლიური ანგარიშის შემადგენელი ნაწილის ფორმით. ფინანსურ სექტორში გამჭვირვალობის, შედარებადობისა და ანგარიშვალდებულების ხელშეწყობის მიზნით, ყველა წარდგენილი ფორმა ეროვნული ბანკის ოფიციალურ ვებგვერდზე გამოქვეყნდება.
</t>
    </r>
    <r>
      <rPr>
        <b/>
        <i/>
        <u val="double"/>
        <sz val="11"/>
        <color rgb="FFFF0000"/>
        <rFont val="Segoe UI"/>
        <family val="2"/>
      </rPr>
      <t>ESG/მდგრადობასთან დაკავშირებული რისკები და შესაძლებლობები მოიცავს კლიმატთან, ბუნებასთან დაკავშირებულ და სხვა გარემოსდაცვით, სოციალურ და მმართველობით ფაქტორებს. თუ ინსტიტუტის მიდგომა აღნიშნულ საკითხებთან მიმართებაში განსხვავებულია, მაშინ ორგანიზაციამ თითოეული ტიპის რისკისა თუ შესაძლებლობისთვის ცალკეული და დეტალური ინფორმაციის გამჟღავნება უნდა მოახდინოს.</t>
    </r>
  </si>
  <si>
    <r>
      <t xml:space="preserve">გთხოვთ აღწეროთ თუ როგორ ახორციელებს ბანკის </t>
    </r>
    <r>
      <rPr>
        <b/>
        <sz val="9"/>
        <color theme="1" tint="0.249977111117893"/>
        <rFont val="Segoe UI"/>
        <family val="2"/>
      </rPr>
      <t>სამეთვალყურეო საბჭო</t>
    </r>
    <r>
      <rPr>
        <sz val="9"/>
        <color theme="1" tint="0.249977111117893"/>
        <rFont val="Segoe UI"/>
        <family val="2"/>
      </rPr>
      <t xml:space="preserve"> ESG/მდგრადობასთან დაკავშირებული რისკებისა და შესაძლებლობების ზედამხედველობას. მათ შორის, მიუთითეთ:
• არის თუ არა ასახული და როგორ არის ასახული პასუხისმგებლობები ESG/მდგრადობასთან დაკავშირებულ რისკებსა და შესაძლებლობებზე </t>
    </r>
    <r>
      <rPr>
        <b/>
        <sz val="9"/>
        <color theme="1" tint="0.249977111117893"/>
        <rFont val="Segoe UI"/>
        <family val="2"/>
      </rPr>
      <t>საბჭოს დებულებაში, მანდატში, სამუშაოს აღწერილობებსა</t>
    </r>
    <r>
      <rPr>
        <sz val="9"/>
        <color theme="1" tint="0.249977111117893"/>
        <rFont val="Segoe UI"/>
        <family val="2"/>
      </rPr>
      <t xml:space="preserve"> და სხვა შესაბამის მმართველობით დოკუმენტებში;
• როგორ და რა სიხშირით იღებს საბჭო და მასთან არსებული კომიტეტები ინფორმაციას </t>
    </r>
    <r>
      <rPr>
        <b/>
        <sz val="9"/>
        <color theme="1" tint="0.249977111117893"/>
        <rFont val="Segoe UI"/>
        <family val="2"/>
      </rPr>
      <t>ESG/მდგრადობასთან დაკავშირებულ რისკებსა და შესაძლებლობებზე;</t>
    </r>
    <r>
      <rPr>
        <sz val="9"/>
        <color theme="1" tint="0.249977111117893"/>
        <rFont val="Segoe UI"/>
        <family val="2"/>
      </rPr>
      <t xml:space="preserve">
• როგორ ითვალისწინებს საბჭო და მასთან არსებული კომიტეტები ESG/მდგრადობასთან დაკავშირებულ რისკებსა და შესაძლებლობებს ბანკის</t>
    </r>
    <r>
      <rPr>
        <b/>
        <sz val="9"/>
        <color theme="1" tint="0.249977111117893"/>
        <rFont val="Segoe UI"/>
        <family val="2"/>
      </rPr>
      <t xml:space="preserve"> სტრატეგიის, მსხვილ ტრანზაქციებზე გადაწყვეტილებებისა და რისკების მართვის პროცესების</t>
    </r>
    <r>
      <rPr>
        <sz val="9"/>
        <color theme="1" tint="0.249977111117893"/>
        <rFont val="Segoe UI"/>
        <family val="2"/>
      </rPr>
      <t xml:space="preserve"> ზედამხედველობისას, მათ შორის, როგორია ურთიერთგამომრიცხავ პრიორიტეტებს (trade-offs) შორის ბალანსის დაცვის მიდგომები; 
• როგორ </t>
    </r>
    <r>
      <rPr>
        <b/>
        <sz val="9"/>
        <color theme="1" tint="0.249977111117893"/>
        <rFont val="Segoe UI"/>
        <family val="2"/>
      </rPr>
      <t>ზედამხედველობს საბჭო ESG/მდგრადობასთან დაკავშირებული მიზნების დასახვას</t>
    </r>
    <r>
      <rPr>
        <sz val="9"/>
        <color theme="1" tint="0.249977111117893"/>
        <rFont val="Segoe UI"/>
        <family val="2"/>
      </rPr>
      <t xml:space="preserve">, როგორ ზომავს ამ მიზნების მიღწევის პროგრესს და არის თუ არა (ასევე, როგორ) ESG-მიზნებთან დაკავშირებული საქმიანობის შეფასების მაჩვენებლები ასახული ანაზღაურების პოლიტიკაში (იხ. ასევე „ანაზღაურების“ სექცია);                                                                                                                                                                                                                                                              
• როგორ უზრუნველყოფს საბჭო ESG/მდგრადობის რისკებსა და შესაძლებლობებთან დაკავშირებული სტრატეგიებისა და გადაწყვეტილებების ზედამხედველობისთვის </t>
    </r>
    <r>
      <rPr>
        <b/>
        <sz val="9"/>
        <color theme="1" tint="0.249977111117893"/>
        <rFont val="Segoe UI"/>
        <family val="2"/>
      </rPr>
      <t>საჭირო</t>
    </r>
    <r>
      <rPr>
        <sz val="9"/>
        <color theme="1" tint="0.249977111117893"/>
        <rFont val="Segoe UI"/>
        <family val="2"/>
      </rPr>
      <t xml:space="preserve"> </t>
    </r>
    <r>
      <rPr>
        <b/>
        <sz val="9"/>
        <color theme="1" tint="0.249977111117893"/>
        <rFont val="Segoe UI"/>
        <family val="2"/>
      </rPr>
      <t>უნარებისა და კომპეტენციის არსებობასა და განვითარებას</t>
    </r>
    <r>
      <rPr>
        <sz val="9"/>
        <color theme="1" tint="0.249977111117893"/>
        <rFont val="Segoe UI"/>
        <family val="2"/>
      </rPr>
      <t>;</t>
    </r>
  </si>
  <si>
    <r>
      <t xml:space="preserve">გთხოვთ აღწეროთ </t>
    </r>
    <r>
      <rPr>
        <b/>
        <sz val="9"/>
        <color theme="1" tint="0.249977111117893"/>
        <rFont val="Segoe UI"/>
        <family val="2"/>
      </rPr>
      <t>მენეჯმენტის (დირექტორატის)</t>
    </r>
    <r>
      <rPr>
        <sz val="9"/>
        <color theme="1" tint="0.249977111117893"/>
        <rFont val="Segoe UI"/>
        <family val="2"/>
      </rPr>
      <t xml:space="preserve"> როლი იმ მმართველობით პროცესებში, კონტროლის მექანიზმებსა და პროცედურებში, რომლებიც გამოიყენება ESG/მდგრადობასთან დაკავშირებული რისკებისა და შესაძლებლობების შეფასებისთვის, მართვისა და ზედამხედველობისთვის, მათ შორის ინფორმაცია იმის შესახებ:</t>
    </r>
    <r>
      <rPr>
        <sz val="9"/>
        <color theme="1" tint="0.249977111117893"/>
        <rFont val="Segoe UI"/>
        <family val="2"/>
      </rPr>
      <t xml:space="preserve">
• </t>
    </r>
    <r>
      <rPr>
        <sz val="9"/>
        <color theme="1" tint="0.249977111117893"/>
        <rFont val="Segoe UI"/>
        <family val="2"/>
      </rPr>
      <t xml:space="preserve">არის თუ არა ეს როლი </t>
    </r>
    <r>
      <rPr>
        <b/>
        <sz val="9"/>
        <color theme="1" tint="0.249977111117893"/>
        <rFont val="Segoe UI"/>
        <family val="2"/>
      </rPr>
      <t>დელეგირებული კონკრეტულ მენეჯმენტის დონის პოზიციაზე</t>
    </r>
    <r>
      <rPr>
        <sz val="9"/>
        <color theme="1" tint="0.249977111117893"/>
        <rFont val="Segoe UI"/>
        <family val="2"/>
      </rPr>
      <t xml:space="preserve"> და როგორ ხორციელდება ამ პოზიციის ზედამხედველობა;</t>
    </r>
    <r>
      <rPr>
        <b/>
        <sz val="9"/>
        <color theme="1" tint="0.249977111117893"/>
        <rFont val="Segoe UI"/>
        <family val="2"/>
      </rPr>
      <t xml:space="preserve"> </t>
    </r>
    <r>
      <rPr>
        <sz val="9"/>
        <color theme="1" tint="0.249977111117893"/>
        <rFont val="Segoe UI"/>
        <family val="2"/>
      </rPr>
      <t xml:space="preserve">
•</t>
    </r>
    <r>
      <rPr>
        <b/>
        <sz val="9"/>
        <color theme="1" tint="0.249977111117893"/>
        <rFont val="Segoe UI"/>
        <family val="2"/>
      </rPr>
      <t xml:space="preserve"> </t>
    </r>
    <r>
      <rPr>
        <sz val="9"/>
        <color theme="1" tint="0.249977111117893"/>
        <rFont val="Segoe UI"/>
        <family val="2"/>
      </rPr>
      <t xml:space="preserve">იყენებს თუ არა დირექტორატი </t>
    </r>
    <r>
      <rPr>
        <b/>
        <sz val="9"/>
        <color theme="1" tint="0.249977111117893"/>
        <rFont val="Segoe UI"/>
        <family val="2"/>
      </rPr>
      <t>კონტროლის მექანიზმებსა და პროცედურებს</t>
    </r>
    <r>
      <rPr>
        <sz val="9"/>
        <color theme="1" tint="0.249977111117893"/>
        <rFont val="Segoe UI"/>
        <family val="2"/>
      </rPr>
      <t xml:space="preserve"> ESG/მდგრადობასთან დაკავშირებული რისკებისა და შესაძლებლობების ზედამხედველობის მხარდასაჭერად და თუ ასეა, როგორ არის ეს მექანიზმები და პროცედურები ინტეგრირებული სხვა შიდა ფუნქციებთან.</t>
    </r>
  </si>
  <si>
    <r>
      <t xml:space="preserve">გთხოვთ, აღწეროთ ESG/მდგრადობასთან დაკავშირებული ის </t>
    </r>
    <r>
      <rPr>
        <b/>
        <sz val="9"/>
        <color theme="1" tint="0.249977111117893"/>
        <rFont val="Segoe UI"/>
        <family val="2"/>
      </rPr>
      <t>რისკები და შესაძლებლობები</t>
    </r>
    <r>
      <rPr>
        <sz val="9"/>
        <color theme="1" tint="0.249977111117893"/>
        <rFont val="Segoe UI"/>
        <family val="2"/>
      </rPr>
      <t>, რომლებიც მოსალოდნელია, რომ გავლენას მოახდენს ბანკზე მოკლე, საშუალო და გრძელვადიან პერიოდში. კერძოდ, მიუთითეთ:
 • ბანკის მიერ გამოვლენილი იმ კონკრეტული ESG/მდგრადობასთან დაკავშირებული რისკებისა და შესაძლებლობების დეტალური აღწერა, რომლებიც მოსალოდნელია რომ</t>
    </r>
    <r>
      <rPr>
        <b/>
        <sz val="9"/>
        <color theme="1" tint="0.249977111117893"/>
        <rFont val="Segoe UI"/>
        <family val="2"/>
      </rPr>
      <t xml:space="preserve"> ბანკის პერსპექტივებზე მატერიალურ გავლენას </t>
    </r>
    <r>
      <rPr>
        <sz val="9"/>
        <color theme="1" tint="0.249977111117893"/>
        <rFont val="Segoe UI"/>
        <family val="2"/>
      </rPr>
      <t xml:space="preserve">მოახდენს, მათ შორის, საჭიროებისამებრ, გარემოსდაცვითი, სოციალური, კლიმატთან და ბუნებასთან დაკავშირებული ფაქტორები;
 • </t>
    </r>
    <r>
      <rPr>
        <b/>
        <sz val="9"/>
        <color theme="1" tint="0.249977111117893"/>
        <rFont val="Segoe UI"/>
        <family val="2"/>
      </rPr>
      <t>დროითი ჰორიზონტები</t>
    </r>
    <r>
      <rPr>
        <sz val="9"/>
        <color theme="1" tint="0.249977111117893"/>
        <rFont val="Segoe UI"/>
        <family val="2"/>
      </rPr>
      <t>, რომელთა განმავლობაშიც მოსალოდნელია იდენტიფიცირებული რისკებისა და შესაძლებლობების გავლენა (მოკლევადიანი, საშუალოვადიანი ან გრძელვადიანი);
• ბანკის მიერ განსაზღვრული „</t>
    </r>
    <r>
      <rPr>
        <b/>
        <sz val="9"/>
        <color theme="1" tint="0.249977111117893"/>
        <rFont val="Segoe UI"/>
        <family val="2"/>
      </rPr>
      <t>მოკლევადიანი“, „საშუალოვადიანი“ და „გრძელვადიანი“ პერიოდების განმარტებები</t>
    </r>
    <r>
      <rPr>
        <sz val="9"/>
        <color theme="1" tint="0.249977111117893"/>
        <rFont val="Segoe UI"/>
        <family val="2"/>
      </rPr>
      <t xml:space="preserve"> და ის, თუ როგორ არის ეს განმარტებები დაკავშირებული სტრატეგიული გადაწყვეტილებების მიღებისათვის გამოყენებულ დაგეგმვის ჰორიზონტებთან.</t>
    </r>
  </si>
  <si>
    <r>
      <t xml:space="preserve">გთხოვთ აღწეროთ ის </t>
    </r>
    <r>
      <rPr>
        <b/>
        <sz val="9"/>
        <color theme="1" tint="0.249977111117893"/>
        <rFont val="Segoe UI"/>
        <family val="2"/>
      </rPr>
      <t>პროცესები და შესაბამისი პოლიტიკა</t>
    </r>
    <r>
      <rPr>
        <sz val="9"/>
        <color theme="1" tint="0.249977111117893"/>
        <rFont val="Segoe UI"/>
        <family val="2"/>
      </rPr>
      <t xml:space="preserve">, რომლებსაც ბანკი იყენებს ESG/მდგრადობასთან დაკავშირებული რისკების იდენტიფიცირებისთვის, შეფასებისთვის, პრიორიტეტიზაციისთვის, მართვისა და მონიტორინგისთვის. მათ შორის, მიუთითეთ:
• ESG/მდგრადობასთან დაკავშირებული </t>
    </r>
    <r>
      <rPr>
        <b/>
        <sz val="9"/>
        <color theme="1" tint="0.249977111117893"/>
        <rFont val="Segoe UI"/>
        <family val="2"/>
      </rPr>
      <t xml:space="preserve">რისკების მართვის ოფიციალური პოლიტიკის არსებობა </t>
    </r>
    <r>
      <rPr>
        <sz val="9"/>
        <color theme="1" tint="0.249977111117893"/>
        <rFont val="Segoe UI"/>
        <family val="2"/>
      </rPr>
      <t xml:space="preserve">და მოცვის არეალი, ძირითადი ფოკუსირების სფეროები და ოპერაციული ინტეგრაცია;
• ESG/მდგრადობასთან დაკავშირებული რისკების შეფასებისას </t>
    </r>
    <r>
      <rPr>
        <b/>
        <sz val="9"/>
        <color theme="1" tint="0.249977111117893"/>
        <rFont val="Segoe UI"/>
        <family val="2"/>
      </rPr>
      <t>გამოყენებული განმარტებები, ზოგადი მიდგომები და მეთოდოლოგიები</t>
    </r>
    <r>
      <rPr>
        <sz val="9"/>
        <color theme="1" tint="0.249977111117893"/>
        <rFont val="Segoe UI"/>
        <family val="2"/>
      </rPr>
      <t xml:space="preserve"> და საერთაშორისო/ეროვნული სტანდარტები;
• როგორ აფასებს ბანკი ამ </t>
    </r>
    <r>
      <rPr>
        <b/>
        <sz val="9"/>
        <color theme="1" tint="0.249977111117893"/>
        <rFont val="Segoe UI"/>
        <family val="2"/>
      </rPr>
      <t>რისკების მახასიათებლებს, ალბათობასა და გავლენის მასშტაბებს</t>
    </r>
    <r>
      <rPr>
        <sz val="9"/>
        <color theme="1" tint="0.249977111117893"/>
        <rFont val="Segoe UI"/>
        <family val="2"/>
      </rPr>
      <t xml:space="preserve"> (მაგალითად, ითვალისწინებს თუ არა ბანკი ხარისხობრივ ფაქტორებს, რაოდენობრივ ზღვრებს ან სხვა კრიტერიუმებს);
• ახდენს თუ არა ბანკი ESG/მდგრადობასთან დაკავშირებული რისკების</t>
    </r>
    <r>
      <rPr>
        <b/>
        <sz val="9"/>
        <color theme="1" tint="0.249977111117893"/>
        <rFont val="Segoe UI"/>
        <family val="2"/>
      </rPr>
      <t xml:space="preserve"> პრიორიტეტიზაციას სხვა ტიპის რისკებთან მიმართებით</t>
    </r>
    <r>
      <rPr>
        <sz val="9"/>
        <color theme="1" tint="0.249977111117893"/>
        <rFont val="Segoe UI"/>
        <family val="2"/>
      </rPr>
      <t xml:space="preserve"> და როგორ;
• წინა საანგარიშგებო პერიოდთან შედარებით გამოყენებულ პროცესებში </t>
    </r>
    <r>
      <rPr>
        <b/>
        <sz val="9"/>
        <color theme="1" tint="0.249977111117893"/>
        <rFont val="Segoe UI"/>
        <family val="2"/>
      </rPr>
      <t>შეტანილი ცვლილებები</t>
    </r>
    <r>
      <rPr>
        <sz val="9"/>
        <color theme="1" tint="0.249977111117893"/>
        <rFont val="Segoe UI"/>
        <family val="2"/>
      </rPr>
      <t xml:space="preserve">, მათი დასაბუთება და ცვლილებების არეალი;
• რამდენად და როგორ არის ESG/მდგრადობასთან დაკავშირებული რისკების იდენტიფიცირების, შეფასების, პრიორიტეტიზაციისა და მონიტორინგის პროცესები ინტეგრირებული ბანკის </t>
    </r>
    <r>
      <rPr>
        <b/>
        <sz val="9"/>
        <color theme="1" tint="0.249977111117893"/>
        <rFont val="Segoe UI"/>
        <family val="2"/>
      </rPr>
      <t>რისკების მართვის საერთო ჩარჩოში</t>
    </r>
    <r>
      <rPr>
        <sz val="9"/>
        <color theme="1" tint="0.249977111117893"/>
        <rFont val="Segoe UI"/>
        <family val="2"/>
      </rPr>
      <t xml:space="preserve"> და რამდენად განსაზღვრავს მას. </t>
    </r>
  </si>
  <si>
    <r>
      <t xml:space="preserve">გთხოვთ აღწეროთ ის </t>
    </r>
    <r>
      <rPr>
        <b/>
        <sz val="9"/>
        <color theme="1" tint="0.249977111117893"/>
        <rFont val="Segoe UI"/>
        <family val="2"/>
      </rPr>
      <t>კონკრეტული მეთოდოლოგიები, მიდგომები, ინსტრუმენტები და საოპერაციო პროცესები</t>
    </r>
    <r>
      <rPr>
        <sz val="9"/>
        <color theme="1" tint="0.249977111117893"/>
        <rFont val="Segoe UI"/>
        <family val="2"/>
      </rPr>
      <t xml:space="preserve">, რომლებიც გამოიყენება ESG/მდგრადობასთან დაკავშირებული </t>
    </r>
    <r>
      <rPr>
        <b/>
        <sz val="9"/>
        <color theme="1" tint="0.249977111117893"/>
        <rFont val="Segoe UI"/>
        <family val="2"/>
      </rPr>
      <t>რისკებისადმი მგრძნობიარე ან მოწყვლადი აქტივობებისა და დამოკიდებულებების</t>
    </r>
    <r>
      <rPr>
        <sz val="9"/>
        <color theme="1" tint="0.249977111117893"/>
        <rFont val="Segoe UI"/>
        <family val="2"/>
      </rPr>
      <t xml:space="preserve"> იდენტიფიცირებისთვის, გაზომვისთვის, მართვისა და მონიტორინგისთვის, მათ შორის:
 •</t>
    </r>
    <r>
      <rPr>
        <b/>
        <sz val="9"/>
        <color theme="1" tint="0.249977111117893"/>
        <rFont val="Segoe UI"/>
        <family val="2"/>
      </rPr>
      <t xml:space="preserve"> მიდგომები და მეთოდები</t>
    </r>
    <r>
      <rPr>
        <sz val="9"/>
        <color theme="1" tint="0.249977111117893"/>
        <rFont val="Segoe UI"/>
        <family val="2"/>
      </rPr>
      <t xml:space="preserve">, რომელიც გამოიყენება ESG/მდგრადობასთან დაკავშირებული რისკების </t>
    </r>
    <r>
      <rPr>
        <b/>
        <sz val="9"/>
        <color theme="1" tint="0.249977111117893"/>
        <rFont val="Segoe UI"/>
        <family val="2"/>
      </rPr>
      <t xml:space="preserve">მატერიალურობის (მათ შორის ორმაგი მატერიალურობის) დასადგენად </t>
    </r>
    <r>
      <rPr>
        <sz val="9"/>
        <color theme="1" tint="0.249977111117893"/>
        <rFont val="Segoe UI"/>
        <family val="2"/>
      </rPr>
      <t xml:space="preserve">და იმის შესახებ, თუ როგორ ფასდება ეს რისკები ფინანსური პროდუქტის სასიცოცხლო ციკლის განმავლობაში, მათ შორის სესხის განაცხადის შეტანისა და დამტკიცების, გადახდისუნარიანობის შეფასებისა და მიმდინარე მონიტორინგის ეტაპებზე; 
 • </t>
    </r>
    <r>
      <rPr>
        <b/>
        <sz val="9"/>
        <color theme="1" tint="0.249977111117893"/>
        <rFont val="Segoe UI"/>
        <family val="2"/>
      </rPr>
      <t>ინსტრუმენტები და მეთოდები</t>
    </r>
    <r>
      <rPr>
        <sz val="9"/>
        <color theme="1" tint="0.249977111117893"/>
        <rFont val="Segoe UI"/>
        <family val="2"/>
      </rPr>
      <t xml:space="preserve">, მათ შორის პროგნოზული/მომავალზე ორიენტირებული ინსტრუმენტები (სტრეს-ტესტი, სენსიტიურობის ანალიზი, სცენარების ანალიზი), რომლებიც გამოიყენება ESG/მდგრადობასთან დაკავშირებული რისკების შესაფასებლად; ასევე, მიუთითეთ რომელ დონეებზე (კლიენტის დონეზე, პორტფელის დონეზე, სექტორულ დონეზე და ა.შ.) გამოიყენება ჩამოთვლილი ინსტრუმენტები;
• იმ </t>
    </r>
    <r>
      <rPr>
        <b/>
        <sz val="9"/>
        <color theme="1" tint="0.249977111117893"/>
        <rFont val="Segoe UI"/>
        <family val="2"/>
      </rPr>
      <t>მეთოდოლოგიებისა და პარამეტრების დეტალური აღწერა</t>
    </r>
    <r>
      <rPr>
        <sz val="9"/>
        <color theme="1" tint="0.249977111117893"/>
        <rFont val="Segoe UI"/>
        <family val="2"/>
      </rPr>
      <t xml:space="preserve">, რომლებიც გამოიყენება </t>
    </r>
    <r>
      <rPr>
        <b/>
        <sz val="9"/>
        <color theme="1" tint="0.249977111117893"/>
        <rFont val="Segoe UI"/>
        <family val="2"/>
      </rPr>
      <t>მგრძნობიარე ან მოწყვლადი დამოკიდებულებების იდენტიფიცირებისა</t>
    </r>
    <r>
      <rPr>
        <sz val="9"/>
        <color theme="1" tint="0.249977111117893"/>
        <rFont val="Segoe UI"/>
        <family val="2"/>
      </rPr>
      <t xml:space="preserve"> და შეფასებისთვის; საჭიროებისამებრ, განმარტეთ უზრუნველყოფის (გირაოს) გათვალისწინების პრინციპები და შეფასების წესები;
 • </t>
    </r>
    <r>
      <rPr>
        <b/>
        <sz val="9"/>
        <color theme="1" tint="0.249977111117893"/>
        <rFont val="Segoe UI"/>
        <family val="2"/>
      </rPr>
      <t>იდენტიფიცირებული მგძნობიარე/მოწყვლადი აქტივების</t>
    </r>
    <r>
      <rPr>
        <sz val="9"/>
        <color theme="1" tint="0.249977111117893"/>
        <rFont val="Segoe UI"/>
        <family val="2"/>
      </rPr>
      <t xml:space="preserve">/დამოკიდებულებების </t>
    </r>
    <r>
      <rPr>
        <b/>
        <sz val="9"/>
        <color theme="1" tint="0.249977111117893"/>
        <rFont val="Segoe UI"/>
        <family val="2"/>
      </rPr>
      <t>უწყვეტი მონიტორინგისა</t>
    </r>
    <r>
      <rPr>
        <sz val="9"/>
        <color theme="1" tint="0.249977111117893"/>
        <rFont val="Segoe UI"/>
        <family val="2"/>
      </rPr>
      <t xml:space="preserve"> და მართვის პროცესები, მათ შორის, ესკალაციის პროცედურები იმ შემთხვევაში, თუ რისკები დადგენილ ზღვრებს გადააჭარბებს;</t>
    </r>
  </si>
  <si>
    <r>
      <t xml:space="preserve">გთხოვთ აღწეროთ </t>
    </r>
    <r>
      <rPr>
        <b/>
        <sz val="9"/>
        <color theme="1" tint="0.249977111117893"/>
        <rFont val="Segoe UI"/>
        <family val="2"/>
      </rPr>
      <t>ის პროცესები და შესაბამისი პოლიტიკა</t>
    </r>
    <r>
      <rPr>
        <sz val="9"/>
        <color theme="1" tint="0.249977111117893"/>
        <rFont val="Segoe UI"/>
        <family val="2"/>
      </rPr>
      <t>, რომლებსაც ბანკი იყენებს ESG/მდგრადობასთან დაკავშირებული შესაძლებლობების იდენტიფიცირებისთვის, შეფასებისთვის, პრიორიტეტიზაციისთვის, მართვისა და მონიტორინგისთვის. მათ შორის, მიუთითეთ:
•</t>
    </r>
    <r>
      <rPr>
        <b/>
        <sz val="9"/>
        <color theme="1" tint="0.249977111117893"/>
        <rFont val="Segoe UI"/>
        <family val="2"/>
      </rPr>
      <t xml:space="preserve"> ESG შესაძლებლობებთან დაკავშირებული ოფიციალური პოლიტიკის </t>
    </r>
    <r>
      <rPr>
        <sz val="9"/>
        <color theme="1" tint="0.249977111117893"/>
        <rFont val="Segoe UI"/>
        <family val="2"/>
      </rPr>
      <t xml:space="preserve">არსებობა და მოცვის არეალი, მათ შორის, რამდენად შესაბამისობაშია საერთაშორისო და ეროვნულ სტანდარტებთან; 
• </t>
    </r>
    <r>
      <rPr>
        <b/>
        <sz val="9"/>
        <color theme="1" tint="0.249977111117893"/>
        <rFont val="Segoe UI"/>
        <family val="2"/>
      </rPr>
      <t>პროცესები, ინსტრუმენტები და მონაცემთა წყაროები,</t>
    </r>
    <r>
      <rPr>
        <sz val="9"/>
        <color theme="1" tint="0.249977111117893"/>
        <rFont val="Segoe UI"/>
        <family val="2"/>
      </rPr>
      <t xml:space="preserve"> რომლებიც გამოიყენება ESG/მდგრადობასთან დაკავშირებული შესაძლებლობების გამოვლენისა და შეფასებისთვის;
•  ახდენს თუ არა ბანკი ESG/მდგრადობასთან დაკავშირებული </t>
    </r>
    <r>
      <rPr>
        <b/>
        <sz val="9"/>
        <color theme="1" tint="0.249977111117893"/>
        <rFont val="Segoe UI"/>
        <family val="2"/>
      </rPr>
      <t>შესაძლებლობების პრიორიტეტიზაციას</t>
    </r>
    <r>
      <rPr>
        <sz val="9"/>
        <color theme="1" tint="0.249977111117893"/>
        <rFont val="Segoe UI"/>
        <family val="2"/>
      </rPr>
      <t xml:space="preserve"> სხვა სტრატეგიულ მიზნებთან მიმართებით და როგორ;
• როგორ ხდება გამოვლენილი ESG/მდგრადობასთან დაკავშირებულ შესაძლებლობების გათვალისწინება</t>
    </r>
    <r>
      <rPr>
        <b/>
        <sz val="9"/>
        <color theme="1" tint="0.249977111117893"/>
        <rFont val="Segoe UI"/>
        <family val="2"/>
      </rPr>
      <t xml:space="preserve"> ბიზნეს სტრატეგიასა და გადაწყვეტილების მიღების პროცესებში</t>
    </r>
    <r>
      <rPr>
        <sz val="9"/>
        <color theme="1" tint="0.249977111117893"/>
        <rFont val="Segoe UI"/>
        <family val="2"/>
      </rPr>
      <t xml:space="preserve">, მათ შორის, მათი კავშირი ახალი პროდუქტების შემუშავებასთან, ბაზარზე პოზიციონირებასა და გრძელვადიანი ღირებულების შექმნასთან. </t>
    </r>
  </si>
  <si>
    <r>
      <t xml:space="preserve">გთხოვთ, აღწეროთ ESG/მდგრადობასთან დაკავშირებული რისკების ეფექტიანი მართვისთვის გამოყენებული </t>
    </r>
    <r>
      <rPr>
        <b/>
        <sz val="9"/>
        <color theme="1" tint="0.249977111117893"/>
        <rFont val="Segoe UI"/>
        <family val="2"/>
      </rPr>
      <t>მონაცემებისა და ინფორმაციის ხელმისაწვდომობა და ხარისხი</t>
    </r>
    <r>
      <rPr>
        <sz val="9"/>
        <color theme="1" tint="0.249977111117893"/>
        <rFont val="Segoe UI"/>
        <family val="2"/>
      </rPr>
      <t xml:space="preserve">, მათ შორის:
• </t>
    </r>
    <r>
      <rPr>
        <b/>
        <sz val="9"/>
        <color theme="1" tint="0.249977111117893"/>
        <rFont val="Segoe UI"/>
        <family val="2"/>
      </rPr>
      <t xml:space="preserve">ამჟამად გამოყენებული ESG/მდგრადობასთან დაკავშირებული მონაცემების ტიპები, </t>
    </r>
    <r>
      <rPr>
        <sz val="9"/>
        <color theme="1" tint="0.249977111117893"/>
        <rFont val="Segoe UI"/>
        <family val="2"/>
      </rPr>
      <t xml:space="preserve">შიდა მონაცემების, მესამე მხარის წყაროების, რეგულატორული ანგარიშგებები და გარე ბენჩმარკების (შედარებითი მაჩვენებლების) მითითებით; 
 • ESG/მდგრადობასთან დაკავშირებული მონაცემების </t>
    </r>
    <r>
      <rPr>
        <b/>
        <sz val="9"/>
        <color theme="1" tint="0.249977111117893"/>
        <rFont val="Segoe UI"/>
        <family val="2"/>
      </rPr>
      <t>არსებული ხარვეზები</t>
    </r>
    <r>
      <rPr>
        <sz val="9"/>
        <color theme="1" tint="0.249977111117893"/>
        <rFont val="Segoe UI"/>
        <family val="2"/>
      </rPr>
      <t xml:space="preserve"> (data gaps), რომლებიც გავლენას ახდენს ბანკის მიერ რისკების შეფასებისა და მართვის შესაძლებლობებზე;
 • </t>
    </r>
    <r>
      <rPr>
        <b/>
        <sz val="9"/>
        <color theme="1" tint="0.249977111117893"/>
        <rFont val="Segoe UI"/>
        <family val="2"/>
      </rPr>
      <t>ზომები</t>
    </r>
    <r>
      <rPr>
        <sz val="9"/>
        <color theme="1" tint="0.249977111117893"/>
        <rFont val="Segoe UI"/>
        <family val="2"/>
      </rPr>
      <t>, რომლებსაც ბანკი იღებს</t>
    </r>
    <r>
      <rPr>
        <b/>
        <sz val="9"/>
        <color theme="1" tint="0.249977111117893"/>
        <rFont val="Segoe UI"/>
        <family val="2"/>
      </rPr>
      <t xml:space="preserve"> მონაცემთა ხარვეზების აღმოსაფხვრელად</t>
    </r>
    <r>
      <rPr>
        <sz val="9"/>
        <color theme="1" tint="0.249977111117893"/>
        <rFont val="Segoe UI"/>
        <family val="2"/>
      </rPr>
      <t xml:space="preserve"> და მონაცემთა ხარისხის, მოცვისა და სიზუსტის გასაუმჯობესებლად, მათ შორის, დაგეგმილი გაუმჯობესება, ტექნოლოგიების დანერგვა, ახალი პარტნიორობა მონაცემთა მომწოდებლებთან, კლიენტებთან კომუნიკაციის სტრატეგიები ან მეთოდოლოგიური განახლებები.</t>
    </r>
  </si>
  <si>
    <r>
      <t xml:space="preserve">გთხოვთ აღწეროთ როგორ </t>
    </r>
    <r>
      <rPr>
        <b/>
        <sz val="9"/>
        <color theme="1" tint="0.249977111117893"/>
        <rFont val="Segoe UI"/>
        <family val="2"/>
      </rPr>
      <t>აფასებს</t>
    </r>
    <r>
      <rPr>
        <sz val="9"/>
        <color theme="1" tint="0.249977111117893"/>
        <rFont val="Segoe UI"/>
        <family val="2"/>
      </rPr>
      <t xml:space="preserve"> ბანკი თავისი </t>
    </r>
    <r>
      <rPr>
        <b/>
        <sz val="9"/>
        <color theme="1" tint="0.249977111117893"/>
        <rFont val="Segoe UI"/>
        <family val="2"/>
      </rPr>
      <t>სტრატეგიის მედეგობას</t>
    </r>
    <r>
      <rPr>
        <sz val="9"/>
        <color theme="1" tint="0.249977111117893"/>
        <rFont val="Segoe UI"/>
        <family val="2"/>
      </rPr>
      <t xml:space="preserve"> (resilience) ESG/მდგრადობასთან დაკავშირებული რისკების მიმართ სხვადასხვა სცენარის პირობებში. კერძოდ, მიუთითეთ:
 • როგორ გამოიყენება </t>
    </r>
    <r>
      <rPr>
        <b/>
        <sz val="9"/>
        <color theme="1" tint="0.249977111117893"/>
        <rFont val="Segoe UI"/>
        <family val="2"/>
      </rPr>
      <t>სცენარული ანალიზი</t>
    </r>
    <r>
      <rPr>
        <sz val="9"/>
        <color theme="1" tint="0.249977111117893"/>
        <rFont val="Segoe UI"/>
        <family val="2"/>
      </rPr>
      <t xml:space="preserve"> ESG/მდგრადობასთან დაკავშირებული რისკების - მათ შორის კლიმატური (გარდამავლობის და ფიზიკური) და ბუნებასთან დაკავშირებული რისკების - პოტენციური ზემოქმედების შესაფასებლად ბანკის სტრატეგიაზე, ფინანსურ მდგომარეობაზე, ბიზნეს მოდელსა და რისკის პროფილზე;
 • განხილული</t>
    </r>
    <r>
      <rPr>
        <b/>
        <sz val="9"/>
        <color theme="1" tint="0.249977111117893"/>
        <rFont val="Segoe UI"/>
        <family val="2"/>
      </rPr>
      <t xml:space="preserve"> სცენარების ტიპები</t>
    </r>
    <r>
      <rPr>
        <sz val="9"/>
        <color theme="1" tint="0.249977111117893"/>
        <rFont val="Segoe UI"/>
        <family val="2"/>
      </rPr>
      <t xml:space="preserve">, როგორიცაა სხვადასხვა გარდამავლობისა და ფიზიკური რისკის სცენარები; არის თუ არა რომელიმე სცენარი შესაბამისობაში საერთაშორისო შეთანხმებებთან და რა დროითი ჰორიზონტებია გამოყენებული ანალიზში;
 • გამოყენებული </t>
    </r>
    <r>
      <rPr>
        <b/>
        <sz val="9"/>
        <color theme="1" tint="0.249977111117893"/>
        <rFont val="Segoe UI"/>
        <family val="2"/>
      </rPr>
      <t>სცენარების წყაროები</t>
    </r>
    <r>
      <rPr>
        <sz val="9"/>
        <color theme="1" tint="0.249977111117893"/>
        <rFont val="Segoe UI"/>
        <family val="2"/>
      </rPr>
      <t xml:space="preserve"> (მაგ. გარე მხარის თუ შიდა შემუშავებული სცენარები) და ანალიზში გამოყენებული </t>
    </r>
    <r>
      <rPr>
        <b/>
        <sz val="9"/>
        <color theme="1" tint="0.249977111117893"/>
        <rFont val="Segoe UI"/>
        <family val="2"/>
      </rPr>
      <t>ძირითადი დაშვებები და პარამეტრები</t>
    </r>
    <r>
      <rPr>
        <sz val="9"/>
        <color theme="1" tint="0.249977111117893"/>
        <rFont val="Segoe UI"/>
        <family val="2"/>
      </rPr>
      <t xml:space="preserve">;
 • სცენარების ანალიზით მოცული </t>
    </r>
    <r>
      <rPr>
        <b/>
        <sz val="9"/>
        <color theme="1" tint="0.249977111117893"/>
        <rFont val="Segoe UI"/>
        <family val="2"/>
      </rPr>
      <t>საქმიანობის ფარგლები</t>
    </r>
    <r>
      <rPr>
        <sz val="9"/>
        <color theme="1" tint="0.249977111117893"/>
        <rFont val="Segoe UI"/>
        <family val="2"/>
      </rPr>
      <t xml:space="preserve">, როგორიცაა შესაბამისი გეოგრაფიული არეალები, პორტფელები, ბიზნეს ხაზები ან აქტივების კლასები;
 • როგორ გამოიყენება სცენარების ანალიზის შედეგები </t>
    </r>
    <r>
      <rPr>
        <b/>
        <sz val="9"/>
        <color theme="1" tint="0.249977111117893"/>
        <rFont val="Segoe UI"/>
        <family val="2"/>
      </rPr>
      <t>სტრატეგიული დაგეგმვის</t>
    </r>
    <r>
      <rPr>
        <sz val="9"/>
        <color theme="1" tint="0.249977111117893"/>
        <rFont val="Segoe UI"/>
        <family val="2"/>
      </rPr>
      <t>,</t>
    </r>
    <r>
      <rPr>
        <b/>
        <sz val="9"/>
        <color theme="1" tint="0.249977111117893"/>
        <rFont val="Segoe UI"/>
        <family val="2"/>
      </rPr>
      <t xml:space="preserve"> მიზნების განსაზღვრისა </t>
    </r>
    <r>
      <rPr>
        <sz val="9"/>
        <color theme="1" tint="0.249977111117893"/>
        <rFont val="Segoe UI"/>
        <family val="2"/>
      </rPr>
      <t>და გარდამავლობის გეგმის შედგენისას (არსებობის შემთხვევაში), პორტფელის მართვისა და რისკების შერბილების ქმედებების განსაზღვრისას.</t>
    </r>
  </si>
  <si>
    <r>
      <t xml:space="preserve">გთხოვთ აღწეროთ ბანკის ESG/მდგრადობასთან დაკავშირებული სტრატეგიული </t>
    </r>
    <r>
      <rPr>
        <b/>
        <sz val="9"/>
        <color theme="1" tint="0.249977111117893"/>
        <rFont val="Segoe UI"/>
        <family val="2"/>
      </rPr>
      <t>მიზნობრივი მაჩვენებლები და ლიმიტები</t>
    </r>
    <r>
      <rPr>
        <sz val="9"/>
        <color theme="1" tint="0.249977111117893"/>
        <rFont val="Segoe UI"/>
        <family val="2"/>
      </rPr>
      <t xml:space="preserve">. კერძოდ, მიუთითეთ:
 • ბანკის მიერ დადგენილი ESG/მდგრადობასთან დაკავშირებულ </t>
    </r>
    <r>
      <rPr>
        <b/>
        <sz val="9"/>
        <color theme="1" tint="0.249977111117893"/>
        <rFont val="Segoe UI"/>
        <family val="2"/>
      </rPr>
      <t xml:space="preserve">მიზნები და ლიმიტები, </t>
    </r>
    <r>
      <rPr>
        <sz val="9"/>
        <color theme="1" tint="0.249977111117893"/>
        <rFont val="Segoe UI"/>
        <family val="2"/>
      </rPr>
      <t xml:space="preserve">მათ შორის, საჭიროებისამებრ, ისეთი რაოდენობრივი ან თვისებრივი ინდიკატორები, როგორიცაა მწვანე აქტივების კოეფიციენტი (GAR), სათბური აირების (GHG) ემისიების შემცირების მიზნები ან სხვა შესაბამისი მდგრადობის ინდიკატორები;
 • ბანკის მიერ აღნიშნული მიზნობრივი მაჩვენებლებისა და ლიმიტების </t>
    </r>
    <r>
      <rPr>
        <b/>
        <sz val="9"/>
        <color theme="1" tint="0.249977111117893"/>
        <rFont val="Segoe UI"/>
        <family val="2"/>
      </rPr>
      <t>განსაზღვრის, დამტკიცების, მონიტორინგისა და პერიოდული გადახედვის</t>
    </r>
    <r>
      <rPr>
        <sz val="9"/>
        <color theme="1" tint="0.249977111117893"/>
        <rFont val="Segoe UI"/>
        <family val="2"/>
      </rPr>
      <t xml:space="preserve"> </t>
    </r>
    <r>
      <rPr>
        <b/>
        <sz val="9"/>
        <color theme="1" tint="0.249977111117893"/>
        <rFont val="Segoe UI"/>
        <family val="2"/>
      </rPr>
      <t>პროცესი.</t>
    </r>
    <r>
      <rPr>
        <sz val="9"/>
        <color theme="1" tint="0.249977111117893"/>
        <rFont val="Segoe UI"/>
        <family val="2"/>
      </rPr>
      <t xml:space="preserve"> ასევე, მოითითეთ ამ პროცესში ჩართული მმართველობითი ორგანოები და პროგრესის შეფასების მექანიზმები.
 • ამ ამოცანებისა და მიზნობრივი მაჩვენებლების </t>
    </r>
    <r>
      <rPr>
        <b/>
        <sz val="9"/>
        <color theme="1" tint="0.249977111117893"/>
        <rFont val="Segoe UI"/>
        <family val="2"/>
      </rPr>
      <t>მოცვის არეალი</t>
    </r>
    <r>
      <rPr>
        <sz val="9"/>
        <color theme="1" tint="0.249977111117893"/>
        <rFont val="Segoe UI"/>
        <family val="2"/>
      </rPr>
      <t xml:space="preserve"> — ვრცელდება ისინი მთლიანად ბანკზე თუ კონკრეტულ პორტფელებზე, ბიზნეს ხაზზე, კლიენტთა სეგმენტებსა თუ გეოგრაფიულ რეგიონებზე;
 • </t>
    </r>
    <r>
      <rPr>
        <b/>
        <sz val="9"/>
        <color theme="1" tint="0.249977111117893"/>
        <rFont val="Segoe UI"/>
        <family val="2"/>
      </rPr>
      <t>დროითი ჰორიზონტები</t>
    </r>
    <r>
      <rPr>
        <sz val="9"/>
        <color theme="1" tint="0.249977111117893"/>
        <rFont val="Segoe UI"/>
        <family val="2"/>
      </rPr>
      <t xml:space="preserve">, რომლებზეც ვრცელდება ეს ამოცანები და მიზნობრივი მაჩვენებლები, პროგრესის გასაზომად გამოყენებული საბაზისო პერიოდი და ნებისმიერი შუალედური ამოცანები თუ მიზნობრივი მაჩვენებლები;
 • ამ მიზნებისა და ლიმიტების </t>
    </r>
    <r>
      <rPr>
        <b/>
        <sz val="9"/>
        <color theme="1" tint="0.249977111117893"/>
        <rFont val="Segoe UI"/>
        <family val="2"/>
      </rPr>
      <t>განსაზღვრის, დამტკიცების, მონიტორინგისა და პერიოდული გადახედვის პროცესები</t>
    </r>
    <r>
      <rPr>
        <sz val="9"/>
        <color theme="1" tint="0.249977111117893"/>
        <rFont val="Segoe UI"/>
        <family val="2"/>
      </rPr>
      <t xml:space="preserve">, მათ შორის, მასში ჩართული მმართველობითი ორგანოები და პროგრესის შეფასების მექანიზმები;
 • ESG/მდგრადობასთან დაკავშირებული ამოცანების, მიზნებისა და ლიმიტების </t>
    </r>
    <r>
      <rPr>
        <b/>
        <sz val="9"/>
        <color theme="1" tint="0.249977111117893"/>
        <rFont val="Segoe UI"/>
        <family val="2"/>
      </rPr>
      <t>შესაბამისობა შესაბამის საერთაშორისო და ეროვნულ ჩარჩოებთან</t>
    </r>
    <r>
      <rPr>
        <sz val="9"/>
        <color theme="1" tint="0.249977111117893"/>
        <rFont val="Segoe UI"/>
        <family val="2"/>
      </rPr>
      <t xml:space="preserve">, როგორიცაა პარიზის შეთანხმება, ეროვნული კლიმატის პოლიტიკა და ეროვნულ დონეზე განსაზღვრული წვლილი (NDC);
 • ESG/მდგრადობასთან დაკავშირებული მიზნების მისაღწევად </t>
    </r>
    <r>
      <rPr>
        <b/>
        <sz val="9"/>
        <color theme="1" tint="0.249977111117893"/>
        <rFont val="Segoe UI"/>
        <family val="2"/>
      </rPr>
      <t>განხორციელებული ან დაგეგმილი ქმედებები</t>
    </r>
    <r>
      <rPr>
        <sz val="9"/>
        <color theme="1" tint="0.249977111117893"/>
        <rFont val="Segoe UI"/>
        <family val="2"/>
      </rPr>
      <t>;
 • ბანკის</t>
    </r>
    <r>
      <rPr>
        <b/>
        <sz val="9"/>
        <color theme="1" tint="0.249977111117893"/>
        <rFont val="Segoe UI"/>
        <family val="2"/>
      </rPr>
      <t xml:space="preserve"> გარდამავლობის გეგმა </t>
    </r>
    <r>
      <rPr>
        <sz val="9"/>
        <color theme="1" tint="0.249977111117893"/>
        <rFont val="Segoe UI"/>
        <family val="2"/>
      </rPr>
      <t>(ასეთის არსებობის შემთხვევაში), მათ შორის ძირითადი ეტაპები, ვადები, დაშვებები, დანერგილი სააერთაშორისო ჩარჩოები ან სტანდარტები (მაგ. Net Zero Banking Alliance, Science-Based Targets initiative, Global Biodiversity Framework) და მათი შესაბამისობა ბანკის ფართო სტრატეგიასთან და რისკის მადასთან.</t>
    </r>
  </si>
  <si>
    <t>სექტორის დასახელება</t>
  </si>
  <si>
    <t>სხვა სექტორები (NACE კოდები J, M - U)</t>
  </si>
  <si>
    <t>მწვანე სესხი გულისხმობს სესხს, რომელიც შეესაბამება „მწვანე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მწვანე სესხებს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„მწვანე სესხის“ აღნიშნული განმარტება.</t>
  </si>
  <si>
    <t>მწვანე საფინანსო პროდუქტი გულისხმობს საფინანსო პროდუქტს, რომელიც შეესაბამება „მწვანე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მწვანე საფინანსო პროდუქტს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„მწვანე საფინანსო პროდუქტის“ აღნიშნული განმარტება.</t>
  </si>
  <si>
    <t>საანგარიშგებო წლის ბოლოს მწვანე სავალო ფასიანი ქაღალდების წილი მთლიან სავალო ფასიანი ქაღალდების პორტფელში (ნაშთი)</t>
  </si>
  <si>
    <t>საანგარიშგებო წლის ბოლოს, მწვანე აქტივების წილი (სესხები, ობლიგაციები, ფასიანი ქაღალდები და ა.შ.) მთლიან აქტივებთან მიმართებაში:
GAR= მწვანე აქტივები / მთლიანი აქტივები ×100</t>
  </si>
  <si>
    <t>სათბური აირების (GHG) ემისიები ბიზნესსაქმიანობის ერთეულზე ბანკის საკუთარი ოპერაციებისთვის საანგარიშგებო წლის განმავლობაში:
ნახშირბადის ინტენსივობა = [Scope 1 + Scope 2 ემისია (tCO₂e)]/ მთლიანი საოპერაციო შემოსავალი (₾ მლნ)</t>
  </si>
  <si>
    <t>ბანკის პორტფელის ნახშირბადის ინტენსივობა საანგარიშგებო წლის განმავლობაში: 
დაფინანსებული სათბური აირების ემისიების ინტენსივობა (tCO₂e/₾Mln) = Σ [დაფინანსებული სათბური აირების ემისიაᵢ (tCO₂e) / სესხების/ინვესტიციების მიმდინარე ღირებულებაᵢ (₾Mln)]</t>
  </si>
  <si>
    <t>დაფინანსებული ემისიების მოცვის არეალი</t>
  </si>
  <si>
    <t>საანგარიშგებო წლის განმავლობაში განახლებადი წყაროებიდან (მაგ. მზის, ქარის ენერგია) მიღებული ენერგიის წილი მთლიან მოხმარებაში.
RES (განახლებადი ენერგიის წილი) = (მოხმარებული განახლებადი ენერგია / მთლიანი მოხმარებული ენერგია) × 100
კომენტარების ველში მოკლედ აღწერეთ განახლებადი ენერგიის შესყიდვის სტრატეგიები და მიზნები. ხაზი გაუსვით „მწვანე“ ელექტროენერგიის შესყიდვას ან ადგილზე გენერაციას (მაგ. შენობის სახურავზე დამონტაჟებული მზის პანელები).</t>
  </si>
  <si>
    <t>საანგარიშგებო წლის განმავლობაში ენერგომოხმარების ინტენსივობა (ECI) — საოპერაციო ენერგოეფექტურობა, რომელიც იზომება ერთ სრულ განაკვეთზე მომუშავე თანამშრომელზე (FTE) მოხმარებული ენერგიის მიხედვით:
ECI = ენერგიის მთლიანი მოხმარება / FTE-ების რაოდენობა.</t>
  </si>
  <si>
    <t>საანგარიშგებო წლის განმავლობაში ბანკის შენობების, მათ შორის ოფისების, ფილიალებისა და ოპერაციული ჰაბების, მიერ მოხმარებული წყლის მთლიანი მოცულობა.</t>
  </si>
  <si>
    <t xml:space="preserve">საანგარიშგებო წლის განმავლობაში წყლის მოხმარების ეფექტიანობა,  გაზომილი ერთ სრულ განაკვეთზე დასაქმებულ თანამშრომელზე (FTE):
წყლის გამოყენების ეფექტიანობის მაჩვენებელი (WE) = მთლიანი ამოღებული წყლის მოცულობა / FTE-ების რაოდენობა.
კომენტარების ველში აღწერეთ არსებული ტენდენციები, მოხმარების შემცირების ინიციატივები და შიდა მიზნობრივი მაჩვენებლები. </t>
  </si>
  <si>
    <t xml:space="preserve">საანგარიშგებო წლის განმავლობაში რეციკლირებული (მეორადად გამოყენებული) წყლის პროცენტული წილი წყლის მთლიან მოხმარებაში:
WRR = (რეციკლირებული წყლის მოცულობა / წყლის მთლიანი მოხმარება) ×100
კომენტარების ველში მიუთითეთ დეტალები რეციკლირების პრაქტიკისა და რეციკლირებული წყლის გამოყენების გაზრდის ინიციატივების შესახებ. </t>
  </si>
  <si>
    <t xml:space="preserve">საანგარიშგებო წლის განმავლობაში ნარჩენების წარმოქმნის ეფექტიანობა, გაზომილი ერთ სრულ განაკვეთზე დასაქმებულ თანამშრომელზე (FTE):
ნარჩენების წარმოქმნის ინტენსივობა (WI) = მთლიანი წარმოქმნილი ნარჩენები / FTE-ების რაოდენობა.
კომენტარების ველში აღწერეთ არსებული ტენდენციები და ნარჩენები შემცირების ინიციატივები </t>
  </si>
  <si>
    <t xml:space="preserve">საანგარიშგებო წლის განმავლობაში გადამუშავებული ნარჩენების პროცენტული მაჩვენებელი მთლიან წარმოქმნილ ნარჩენებში: 
გადამუშავების მაჩვენებელი (RR) = (გადამუშავებული ნარჩენები / მთლიანი წარმოქმნილი ნარჩენები) × 100.
კომენტარების ველში მიუთითეთ დეტალები გადამუშავების პრაქტიკის შესახებ. </t>
  </si>
  <si>
    <t>საანგარიშგებო წლის განმავლობაში ქაღალდის გამოყენების ეფექტიანობა, გაზომილი ერთ სრულ განაკვეთზე დასაქმებულ თანამშრომელზე (FTE): 
ქაღალდის გამოყენების ინტენსივობა (PI) = ქაღალდის მთლიანი გამოყენება / FTE-ების რაოდენობა.
კომენტარების ველში აღწერეთ არსებული ტენდენციები და ქაღალდის შემცირების ინიციატივები.</t>
  </si>
  <si>
    <t>მიუთითეთ,  ქაღალდის და საოპერაციო ნარჩენების შესამცირებლად არის თუ არა ბანკში დანერგილი დიგიტალიზაციის/ციფრული სერვისები (მაგ., ელექტრონული ამონაწერები, ელექტრონული კონტრაქტები, უქაღალდო რეგისტრაცია) .</t>
  </si>
  <si>
    <t>მიუთითეთ, აქვს თუ არა ბანკს ნარჩენების მართვასთან დაკავშირებული ინიციატივები დანერგილი/დაგეგმილი (მაგ., ნარჩენების სეპარაცია, დოკუმენტების უსაფრთხო განადგურება, თანამშრომელთა ცნობიერების ამაღლების კამპანიები). დადებითი პასუხის შემთხვევაში, აღწერეთ ინიციატივის ტიპი და მასშტაბი (მაგ., საპილოტე, ცენტრალური ოფისის მასშტაბით, სისტემის მასშტაბით).</t>
  </si>
  <si>
    <t>მიუთითეთ, აქვს თუ არა ბანკს დანერგილი გარემოსდაცვითი (ეკომეგობრული) ინიციატივები (მაგ. ელექტრომობილები, მზის პანელები შენობის სახურავზე, მწვანე შესყიდვები, ოფისის თბოიზოლაციის გაუმჯობესება). დადებითი პასუხის შემთხვევაში, კომენტარების ველში აღწერეთ ინიციატივები და მათი მასშტაბი (მაგ., საპილოტე, ფილიალების დონეზე, მთელი კომპანიის მასშტაბით).</t>
  </si>
  <si>
    <t xml:space="preserve">მიუთითეთ, ახორციელებს თუ არა ბანკი გარემოსდაცვითი ან ESG საკითხებთან დაკავშირებული აკრძალული საქმიანობების მიმართ სკრინინგს. </t>
  </si>
  <si>
    <t xml:space="preserve">მიუთითეთ, არის თუ არა კლიმატთან დაკავშირებული რისკები (როგორც ფიზიკური, ისე გარდამავლობის) ინტეგრირებული ბანკის ESG რისკების მართვის ჩარჩოში. </t>
  </si>
  <si>
    <t xml:space="preserve">მიუთითეთ, ატარებს თუ არა ბანკი კლიმატთან დაკავშირებული რისკების სცენარების ანალიზს ფინანსური რისკების შეფასებისთვის. </t>
  </si>
  <si>
    <t xml:space="preserve">მიუთითეთ, არის თუ არა ბუნებასთან დაკავშირებული რისკები (მაგ. ეკოსისტემების დეგრადაცია, წყლის დეფიციტი, სახეობების გადაშენება) ინტეგრირებული ბანკის ESG რისკების მართვის ჩარჩოში. </t>
  </si>
  <si>
    <t xml:space="preserve">მიუთითეთ, ატარებს თუ არა ბანკი სცენარების ანალიზს ბიომრავალფეროვნების დაკარგვასთან ან ეკოსისტემის დეგრადაციასთან დაკავშირებული ფინანსური რისკების შესაფასებლად. </t>
  </si>
  <si>
    <t xml:space="preserve">მიუთითეთ, ატარებს თუ არა ბანკი სტრეს-ტესტირებას კლიმატთან ან ბუნებასთან დაკავშირებულ რისკებზე. </t>
  </si>
  <si>
    <t>სოციალური სესხი გულისხმობს სესხს, რომელიც შეესაბამება „სოციალურ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სოციალურ სესხებს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„სოციალური სესხის“ აღნიშნული განმარტება.</t>
  </si>
  <si>
    <t>სოციალური საფინანსო პროდუქტი გულისხმობს საფინანსო პროდუქტს, რომელიც შეესაბამება „სოციალურ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სოციალურ საფინანსო პროდუქტს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„სოციალური საფინანსო პროდუქტის“ აღნიშნული განმარტება.</t>
  </si>
  <si>
    <t>მდგრადი სესხი გულისხმობს სესხს, რომელიც შეესაბამება „მწვანე ტაქსონომიას“ და „სოციალურ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მდგრად სესხებს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„მდგრადი სესხის“ აღნიშნული განმარტება.</t>
  </si>
  <si>
    <t>მდგრადი საფინანსო პროდუქტი გულისხმობს საფინანსო პროდუქტს, რომელიც შეესაბამება „მწვანე ტაქსონომიას“ და „სოციალურ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იმ შემთხვევაში, თუ ბანკი მდგრად საფინანსო პროდუქტს ერთზე მეტ ვალუტაში გასცემს, შესაბამისი მოცულობები მიუთითეთ ცალ-ცალკე ვალუტების მიხედვით.
გთხოვთ  წინამდებარე დოკუმენტში გამოიყენოთ ტერმინ „მდგრადი საფინანსო პროდუქტის“ აღნიშნული განმარტება.</t>
  </si>
  <si>
    <t>სოციალური, მდგრადი და მდგრადობასთან დაკავშირებული სავალო ფასიანი ქაღალდები გულისხმობს სავალო ინსტრუმენტებს (ობლიგაციებს), რომლებსაც საქართველოს ეროვნული ბანკის მიერ მიენიჭა შესაბამისი სტატუსი „წვანე, სოციალური, მდგრადობის და მდგრადობასთან დაკავშირებული ობლიგაციების სტატუსის მინიჭების, შენარჩუნების და გაუქმების წესის“ შესაბამისად. აღნიშნული ასევე მოიცავს ადგილობრივ ან საერთაშორისო ბაზრებზე განთავსებულ ფასიან ქაღალდებს, რომლებიც შეესაბამება აღიარებულ საერთაშორისო სტანდარტებს, მათ შორის ICMA-ს სოციალური ობლიგაციების პრინციპებს, ICMA-ს მდგრადი ობლიგაციების სახელმძღვანელოს ან ICMA-ს მდგრადობასთან დაკავშირებული ობლიგაციების პრინციპებს.
გთხოვთ წინამდებარე დოკუმენტში გამოიყენოთ ტერმინ „სოციალური/მდგრადი/ მდგრადობასთან დაკავშირებული სავალო ფასიანი ქაღალდების“ აღნიშნული განმარტება.</t>
  </si>
  <si>
    <t>მიუთითეთ, აქვს თუ არა ბანკს მრავალფეროვნების ოფიციალური პოლიტიკა, რომელიც ვრცელდება სამეთვალყურეო საბჭოზე და/ან დირექტორატზე/აღმასრულებელ მენეჯმენტზე. დადებითი პასუხის შემთხვევაში, კომენტარების ველში  მიუთითეთ პოლიტიკის მოქმედების ფარგლები და აღსრულების მექანიზმები.</t>
  </si>
  <si>
    <t xml:space="preserve"> საანგარიშგებო წლის ბოლოს ქალთა წილი უმაღლესი მენეჯმენტის შემადგენლობაში, მათ შორის დირექტორატის წევრებსა და სხვა C-დონის პოზიციებზე. </t>
  </si>
  <si>
    <t xml:space="preserve">საანგარიშგებო წლის ბოლოს ქალთა პროცენტული წილი საშუალო რგოლის მენეჯმენტის პოზიციებზე. საშუალო რგოლის მენეჯმენტი განსაზღვრეთ ბანკის შიდა კლასიფიკაციის შესაბამისად. </t>
  </si>
  <si>
    <t>საანგარიშგებო წლის ბოლოს ქალთა პროცენტული წილი თანამშრომელთა მთლიან რაოდენობაში.</t>
  </si>
  <si>
    <t xml:space="preserve">საანგარიშგებო წლის ბოლოს იმ თანამშრომელთა პროცენტული მაჩვენებელი, რომლებიც საკუთარ თავს მიაკუთვნებენ შეზღუდული შესაძლებლობის მქონე პირთა კატეგორიას, ადგილობრივი საკანონმდებლო ან შიდა HR დეფინიციების შესაბამისად. </t>
  </si>
  <si>
    <t>თანამშრომელთა ასაკობრივი განაწილება საანგარიშგებო წლის ბოლოს</t>
  </si>
  <si>
    <t>პროცენტული სხვაობა ყველა ქალი და ყველა კაცი თანამშრომლის საშუალო წლიურ ანაზღაურებას შორის:
გენდერული სახელფასო სხვაობა = (კაცების საშ. ანაზღაურება – ქალების საშ. ანაზღაურება) / კაცების საშ. ანაზღაურება × 100.
„ანაზღაურება“ = „მთლიანი წლიური ანაზღაურება“, რომელიც გულისხმობს საანგარიშგებო წლის განმავლობაში თანამშრომლისთვის დარიცხულ ყველა სახის კომპენსაციას. ეს მოიცავს ფიქსირებულ ანაზღაურებას (ძირითადი ხელფასი), ცვლად ანაზღაურებას (ბონუსები, საკომისიოები, ზეგანაკვეთური შრომა), დანამატებს (ტრანსპორტირება, ბინის ქირა) და ბენეფიტების ფულად ღირებულებას (საპენსიო შენატანები, დაზღვევა, აქციებზე დაფუძნებული გადახდები). იგი არ მოიცავს დამსაქმებლის მიერ გადახდილ გადასახადებს, დივიდენდებს და ერთჯერად გადახდებს, რომლებიც არ არის დაკავშირებული სამუშაოს შესრულებასთან ან სამსახურებრივ საქმიანობასთან (მაგ. კომპენსაცია სამსახურიდან გათავისუფლებისას ან რეალოკაციის ხარჯები).</t>
  </si>
  <si>
    <t>მიუთითეთ საანგარიშგებო წლის განმავლობაში გადამზადებული თანამშრომლების წილი პერსონალის მთლიან რაოდენობაში.</t>
  </si>
  <si>
    <t>მიუთითეთ საანგარიშგებო წლის განმავლობაში საშუალო წლიური ტრენინგის საათები ერთ სრულ განაკვეთზე დასაქმებულ თანამშრომელზე (FTE).</t>
  </si>
  <si>
    <t>მიუთითეთ საანგარიშგებო წლის განმავლობაში ერთ თანამშრომელზე ტრენინგსა და განვითარებაზე გაწეული საშუალო წლიური ხარჯი. მოიცავს როგორც შიდა, ისე გარე ტრენინგების ხარჯებს.</t>
  </si>
  <si>
    <t>მიუთითეთ, არის თუ არა ESG ან მდგრადობის საკითხები ინტეგრირებული თანამშრომელთა მომზადების პროგრამებში (მაგ. ახალი თანამშრომლების ორიენტაცია, ყოველწლიური გადამზადება). დადებითი პასუხის შემთხვევაში, კომენტარების ველში აღწერეთ ტრეინინგის შინაარსი, სამიზნე აუდიტორია (მაგ., ყველა თანამშრომელი, მენეჯმენტი) და სიხშირე.</t>
  </si>
  <si>
    <t>საანგარიშგებო წლის განმავლობაში შიდა კანდიდატებით შევსებული ვაკანსიების პროცენტული მაჩვენებელი.</t>
  </si>
  <si>
    <t>საანგარიშგებო წლის განმავლობაში ბანკიდან წასული თანამშრომლების წილი.
წლიური დენადობის მაჩვენებელი = (სამსახურიდან წასულ თანამშრომელთა რაოდენობა)/ (თანამშრომელთა საშუალო რაოდენობა) x 100;
სადაც, თანამშრომელთა საშუალო რაოდენობა = (წლის დასაწყისში თანამშრომელთა რაოდენობა + წლის ბოლოს თანამშრომელთა რაოდენობა) / 2</t>
  </si>
  <si>
    <t>საანგარიშგებო წლის ბოლოს თანამშრომელთა ბანკში მუშაობის საშუალო ხანგრძლივობა (წლები):
საშუალო შრომითი სტაჟი = დასაქმებულთა ბანკში სამუშაო სტაჟის ჯამი / მიმდინარე თანამშრომელთა საერთო რაოდენობა.</t>
  </si>
  <si>
    <t xml:space="preserve">იმ თანამშრომელთა საერთო რაოდენობა, რომლებმაც ისარგებლეს დეკრეტული შვებულებით საანგარიშგებო წლის განმავლობაში. შესაძლებლობის შემთხვევაში, მონაცემები დაყავით გენდერული ნიშნით. </t>
  </si>
  <si>
    <t>დეკრეტული შვებულების საშუალო ხანგრძლივობა ერთ თანამშრომელზე. კომენტარების ველში მიუთითეთ არსებული პოლიტიკა ან მხარდაჭერის მექანიზმები.</t>
  </si>
  <si>
    <t>მიუთითეთ საანგარიშგებო წლის განმავლობაში შენარჩუნებული მომხმარებლების პროცენტული წილი.
შენარჩუნების მაჩვენებელი = ((მომხმარებელთა რაოდენობა საანგარიშგებო პერიოდის ბოლოს - საანგარიშგებო პერიოდის განმავლობაში შეძენილი ახალი მომხმარებლები) / მომხმარებლების რაოდენობა საანგარიშგებო პერიოდის დასაწყისში) × 100
„მომხმარებლები“ მოიცავს როგორც ფიზიკურ, ისე იურიდიულ პირებს და გულისხმობს მხოლოდ აქტიურ კლიენტებს — ანუ მათ, ვისაც საანგარიშგებო პერიოდში ჰქონდათ მინიმუმ ერთი აქტიური საფინანსო პროდუქტი.</t>
  </si>
  <si>
    <t>მიუთითეთ საანგარიშგებო წლის განმავლობაში მიღებული საჩივრების საერთო რაოდენობა, ნორმალიზებული ყოველ 1,000 აქტიურ მომხმარებელზე:
საჩივრების მაჩვენებელი = (საჩივრების საერთო რაოდენობა / აქტიურ მომხმარებელთა საერთო რაოდენობა) x 1,000
საჩივრები მოიცავს მომხმარებელთა პრეტენზიების ყველა ტიპს, რომლებიც მიღებულია ბანკის ნებისმიერი ოფიციალური არხით, მათ შორის: ფილიალებით, ქოლ-ცენტრით, ელექტრონული ფოსტით, ონლაინ პლატფორმებით, მობილური ბანკინგით, ან საქართველოს ეროვნული ბანკის მიერ გადმოგზავნილი შეტყობინებებით.</t>
  </si>
  <si>
    <t>მიუთითეთ საანგარიშგებო წლის განმავლობაში მომხმარებელთა მონაცემების კონფიდენციალურობის დარღვევასთან დაკავშირებით მიღებული საჩივრების რაოდენობა, ნორმალიზებული ყოველ 1,000 აქტიურ მომხმარებელზე.
კონფიდენციალურობის საჩივრების მაჩვენებელი = (კონფიდენციალურობასთან დაკავშირებული საჩივრების საერთო რაოდენობა / აქტიურ მომხმარებელთა საერთო რაოდენობა) x 1,000
„მომხმარებელთა კონფიდენციალურობასთან დაკავშირებული საჩივრები“ მოიცავს პერსონალურ მონაცემთა დაცვის ან პირადი ცხოვრების ხელშეუხებლობის დარღვევასთან დაკავშირებულ ყველა პრეტენზიას, რომლებიც მიღებულია ბანკის ნებისმიერი ოფიციალური არხით, მათ შორის: ფილიალებით, ქოლ-ცენტრით, ელექტრონული ფოსტით, ონლაინ პლატფორმებით, მობილური ბანკინგით, მონიტორინგის ქვეშ მყოფი სოციალური მედიით ან საქართველოს ეროვნული ბანკის მიერ გადმოგზავნილი შეტყობინებებით.</t>
  </si>
  <si>
    <t>მიუთითეთ საანგარიშგებო წლის განმავლობაში შრომით უფლებებთან (მაგ. სამუშაო პირობები, შევიწროება, დისკრიმინაცია) დაკავშირებით მიღებული საჩივრებისა თუ პრეტენზიების რაოდენობა.</t>
  </si>
  <si>
    <t>მიუთითეთ, აორგანიზებს თუ არა ბანკი დაინტერესებულ მხარეებთან კონსულტაციებს, საჯარო შეხვედრებს ან/და სხვა სახის ჩართულობის აქტივობებს. დადებითი პასუხის შემთხვევაში, კომენტარების ველში მიუთითეთ საანგარიშგებო წლის მანძილზე ჩატარებული აქტივობების რაოდენობა და მიზანი.</t>
  </si>
  <si>
    <t>მიუთითეთ, არის თუ არა სამეთვალყურეო საბჭო ან რომელიმე კომიტეტი (მაგ., ESG კომიტეტი, რისკების კომიტეტი) პასუხისმგებელი ESG ზედამხედველობაზე.  კომენტარების ველში მიუთითეთ დეტალები.</t>
  </si>
  <si>
    <t>მიუთითეთ, არის თუ არა უმაღლესი მენეჯმენტის (დირექტორატის) რომელიმე წევრი პასუხისმგებელი ESG-თან დაკავშრებული აქტივობების განხორციელებაზე (მაგალითად, რისკების მართვის დირექტორი - CRO).</t>
  </si>
  <si>
    <t>მიუთითეთ, რა სიხშირით წარედგინება  ESG საკითხების შესახებ ოფიციალური ანგარიში სამეთვალყურეო საბჭოს ან შესაბამის მმართველობით კომიტეტს.</t>
  </si>
  <si>
    <t>მიუთითეთ, აქვს თუ არა ბანკს დამტკიცებული ანტიკორუფციული (ქრთამთან ბრძოლის) პოლიტიკა.</t>
  </si>
  <si>
    <t>მიუთითეთ, საანგარიშო წლის განმავლობაში დაეკისრა თუ არა ბანკს სამართლებრივი ან მარეგულირებელი სანქციები/ჯარიმები ESG საკითხებთან დაკავშირებით. დადებითი პასუხის შემთხვევაში, კომენტარების ველში აღწერეთ ჯარიმების ტიპი და მოცულობა.</t>
  </si>
  <si>
    <t>მიუთითეთ, საანგარიშო წლის განმავლობაში დაეკისრა თუ არა ბანკს რაიმე სახის ჯარიმა ანტიკონკურენციულ ქმედებებთან, ანტიტრასტულ ან მონოპოლიურ პრაქტიკასთან დაკავშირებით. დადებითი პასუხის შემთხვევაში, კომენტარების ველში მოკლედ აღწერეთ შემთხვევა(ები).</t>
  </si>
  <si>
    <t>მიუთითეთ, აქვს თუ არა ბანკს ბიზნესის უწყვეტობის გეგმები კრიტიკული მნიშვნელობის საოპერაციო ობიექტებისთვის (მაგალითად: სათავო ოფისი, მონაცემთა ცენტრები, საკვანძო ფილიალები). კომენტარების ველში მიუთითეთ გეგმის მოქმედების არეალი, დაფარვა და ტესტირების სიხშირე.</t>
  </si>
  <si>
    <t>მიუთითეთ, აქვეყნებს თუ არა ბანკი ESG/მდგრადობის ანგარიშს საერთაშორისოდ აღიარებული სტანდარტებისა თუ ჩარჩოების შესაბამისად (მაგალითად: GRI, SASB, UNGC, IFRS S1/S2). კომენტარების ველში მიუთითეთ გამოყენებული სტანდარტები და ანგარიშგების სიხშირე.</t>
  </si>
  <si>
    <t>მიუთითეთ, ხორციელდება თუ არა ფორმალური კომუნიკაცია სამეთვალყურეო საბჭოსა და დაინტერესებულ მხარეებს (მაგ. აქციონერები, არასამთავრობო ორგანიზაციები) შორის ESG საკითხებზე. კომენტარების ველში მიუთითეთ ფორმატი და სიხშირე.</t>
  </si>
  <si>
    <t>სამეთვალყურეო საბჭოს კონსულტაციები დაინტერესებულ მხარეებთან ESG საკითხებზე</t>
  </si>
  <si>
    <t>ნაკისრი ვალდებულება გაეროს მდგრადი განვითარების მიზნებთან (SDGs) და/ან „ნულოვან ემისიებთან“ (Net Zero)  დაკავშირებით</t>
  </si>
  <si>
    <t>მიუთითეთ, არის თუ არა ბანკი მდგრადობასთან დაკავშირებული საერთაშორისო ინიციატივების ხელმომწერი ან წევრი (მაგალითად: PRB, PRI, PCAF, UN Global Compact, NZBA). დადებითი პასუხის შემთხვევაში, კომენტარების ველში ჩამოთვალეთ ინიციატივები და მიუთითეთ გაწევრიანების თარიღი.</t>
  </si>
  <si>
    <t>Y</t>
  </si>
  <si>
    <t>იურიდიულ პირებზე გაცემული სესხების ჯამური ნაშთი (ლარი)</t>
  </si>
  <si>
    <t>შინამეურნეობებზე გაცემული სესხების ჯამური ნაშთი (ლარი)</t>
  </si>
  <si>
    <r>
      <t>მათ შორის უმოქმედო სესხები</t>
    </r>
    <r>
      <rPr>
        <sz val="10"/>
        <color theme="1"/>
        <rFont val="Segoe UI"/>
        <family val="2"/>
      </rPr>
      <t>: უმოქმედო სესხები (NPL) განისაზღვრება როგორც NPL = (S3+POCI), სადაც: S3 - მესამე დონის სესხები და POCI - შესყიდული ან საკრედიტო ზარალით გაუფასურებული სესხები.</t>
    </r>
  </si>
  <si>
    <t>მათ შორის მწვანე სესხები</t>
  </si>
  <si>
    <r>
      <t>მათ შორის მწვანე სესხები</t>
    </r>
    <r>
      <rPr>
        <sz val="10"/>
        <color theme="1"/>
        <rFont val="Segoe UI"/>
        <family val="2"/>
      </rPr>
      <t>: სესხები, რომლებიც შეესაბამება „მწვანე ტაქსონომიას“, როგორც ეს განსაზღვრულია „მდგრადი დაფინანსების ტაქსონომიის მიხედვით სესხების კლასიფიცირებისა და ანგარიშგების წესში“, ექვივალენტი ლარში. (https://nbg.gov.ge/en/page/sustainable-finance-taxonomy).</t>
    </r>
  </si>
  <si>
    <t>წილი მთლიან იურიდიული პირების პორტფელში (%)</t>
  </si>
  <si>
    <r>
      <rPr>
        <b/>
        <sz val="10"/>
        <color theme="1"/>
        <rFont val="Segoe UI"/>
        <family val="2"/>
      </rPr>
      <t>წილი მთლიან იურიდიული პირების პორტფელში (%)</t>
    </r>
    <r>
      <rPr>
        <sz val="10"/>
        <color theme="1"/>
        <rFont val="Segoe UI"/>
        <family val="2"/>
      </rPr>
      <t>: იურიდიულ პირებზე გაცემული სესხების მთლიანი ნაშთში შესაბამისი წილი (ითვლება ავტომატურად).</t>
    </r>
  </si>
  <si>
    <t>სათბური აირების (GHG) დაფინანსებული ემისიები (tCO2eq)</t>
  </si>
  <si>
    <r>
      <t>სათბური აირების (GHG) დაფინანსებული ემისიები (tCO2eq):</t>
    </r>
    <r>
      <rPr>
        <sz val="10"/>
        <color theme="1"/>
        <rFont val="Segoe UI"/>
        <family val="2"/>
      </rPr>
      <t xml:space="preserve"> იურიდიულ პირებზე გაცემული სესხების მთლიანი ნაშთის დაფინანსებული ემისიები, სექტორების მიხედვით (გამოთვლა შესაძლებელია ეროვნული ბანკის მიერ შემუშავებული დაფინანსებული ემისიების ინსტრუმენტის გამოყენებით - https://nbg.gov.ge/en/page/financed-emissions)</t>
    </r>
  </si>
  <si>
    <r>
      <t>ნარჩენი</t>
    </r>
    <r>
      <rPr>
        <sz val="10"/>
        <color theme="1"/>
        <rFont val="Segoe UI"/>
        <family val="2"/>
      </rPr>
      <t xml:space="preserve"> </t>
    </r>
    <r>
      <rPr>
        <b/>
        <sz val="10"/>
        <color theme="1"/>
        <rFont val="Segoe UI"/>
        <family val="2"/>
      </rPr>
      <t>ვადიანობა:</t>
    </r>
    <r>
      <rPr>
        <sz val="10"/>
        <color theme="1"/>
        <rFont val="Segoe UI"/>
        <family val="2"/>
      </rPr>
      <t xml:space="preserve"> გადაანაწილეთ სესხები შესაბამის ვადიანობის კატეგორიაში სესხის დარჩენილი ვადიანობის მიხედვით.</t>
    </r>
  </si>
  <si>
    <r>
      <t>საშუალო შეწონილი ნარჩენი ვადიანობა</t>
    </r>
    <r>
      <rPr>
        <sz val="10"/>
        <color theme="1"/>
        <rFont val="Segoe UI"/>
        <family val="2"/>
      </rPr>
      <t>: სესხების საშუალო დარჩენილი ვადიანობა, გამოხატული წლებში და შეწონილი სესხების ნაშთების მოცულობის მიხედვით.</t>
    </r>
  </si>
  <si>
    <t xml:space="preserve"> მთლიანი სასესხო პორტფელის ჯამური ნაშთი (ლარი)</t>
  </si>
  <si>
    <r>
      <t xml:space="preserve"> მთლიანი სასესხო პორტფელის ჯამური ნაშთი (ლარი)</t>
    </r>
    <r>
      <rPr>
        <sz val="10"/>
        <color theme="1"/>
        <rFont val="Segoe UI"/>
        <family val="2"/>
      </rPr>
      <t>: სასესხო პორტფელის მთლიანი ნაშთი (იურიდიულ პირებზე გაცემული სესხების ჯამური ნაშთისა და შინამეურნეობებზე გაცემული სესხების ჯამური ნაშთის ჯამი)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მათ შორის უძრავი ქონებით უზრუნველყოფილი სესხები:</t>
    </r>
    <r>
      <rPr>
        <sz val="10"/>
        <color theme="1"/>
        <rFont val="Segoe UI"/>
        <family val="2"/>
      </rPr>
      <t xml:space="preserve"> შინამეურნეობებზე (ინდივიდუალური მეწარმეების ჩათვლით) გაცემული სესხების მთლიანი ნაშთი (საბალანსო მუხლები), რომლებიც უზრუნველყოფილია უძრავი ქონებით,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 xml:space="preserve">მათ შორის უმოქმედო სესხები: </t>
    </r>
    <r>
      <rPr>
        <sz val="10"/>
        <color theme="1"/>
        <rFont val="Segoe UI"/>
        <family val="2"/>
      </rPr>
      <t>უმოქმედო სესხები (NPL) განისაზღვრება როგორც NPL = (S3+POCI), სადაც: S3 - მესამე დონის სესხები და POCI - შესყიდული ან საკრედიტო ზარალით გაუფასურებული სესხები.</t>
    </r>
  </si>
  <si>
    <r>
      <t xml:space="preserve">წილი მთლიან პორტფელში (%): </t>
    </r>
    <r>
      <rPr>
        <sz val="10"/>
        <color theme="1"/>
        <rFont val="Segoe UI"/>
        <family val="2"/>
      </rPr>
      <t>სესხების პორტფელის მთლიანი ნაშთში პროცენტული წილი (ითვლება ავტომატურად).</t>
    </r>
  </si>
  <si>
    <r>
      <t>ადგილმდებარეობა (რეგიონი, მუნიციპალიტეტი)</t>
    </r>
    <r>
      <rPr>
        <sz val="10"/>
        <color theme="1"/>
        <rFont val="Segoe UI"/>
        <family val="2"/>
      </rPr>
      <t xml:space="preserve"> უნდა განისაზღვროს ფაქტობრივი მისამართის მიხედვით. იმ შემთხვევაში, თუ სესხი გაცემულია კომპანიაზე, რომელიც რამდენიმე ლოკაციაზე ოპერირებს (მაგ., სუპერმარკეტების ან საცალო ვაჭრობის ქსელები) და სესხის განაწილება სხვადასხვა ლოკაციებზე შეუძლებელია, ადგილმდებარეობა შეიძლება მიეკუთვნოს იურიდიული მისამართის მიხედვით.</t>
    </r>
  </si>
  <si>
    <t>მათ შორის, საცხოვრებელი ან კომერციული უძრავი ქონებით უზრუნველყოფილი</t>
  </si>
  <si>
    <r>
      <t>იურიდიულ პირებზე გაცემული სესხების ჯამური ნაშთი (ლარი)</t>
    </r>
    <r>
      <rPr>
        <sz val="10"/>
        <color theme="1"/>
        <rFont val="Segoe UI"/>
        <family val="2"/>
      </rPr>
      <t>: იურიდიულ პირებზე (ინდივიდუალური მეწარმეების გამოკლებით) გაცემული სესხების მთლიანი ნაშთი (საბალანსო სესხების ძირი თანხა)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იურიდიულ პირებზე გაცემული სესხების ჯამური ნაშთი (ლარი):</t>
    </r>
    <r>
      <rPr>
        <sz val="10"/>
        <color theme="1"/>
        <rFont val="Segoe UI"/>
        <family val="2"/>
      </rPr>
      <t xml:space="preserve"> იურიდიულ პირებზე (ინდივიდუალური მეწარმეების გამოკლებით) გაცემული სესხების მთლიანი ნაშთი (საბალანსო სესხების ძირი თანხა)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 xml:space="preserve">მათ შორის, უძრავი ქონებით უზრუნველყოფილი: </t>
    </r>
    <r>
      <rPr>
        <sz val="10"/>
        <color theme="1"/>
        <rFont val="Segoe UI"/>
        <family val="2"/>
      </rPr>
      <t>იურიდიულ პირებზე (ინდივიდუალური მეწარმეების გამოკლებით) გაცემული სესხების მთლიანი ნაშთი (საბალანსო სესხების ძირი თანხა), რომლებიც უზრუნველყოფილია საცხოვრებელი ან კომერციული უძრავი ქონებით,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 xml:space="preserve">შინამეურნეობებზე გაცემული სესხების ჯამური ნაშთი (ლარი): </t>
    </r>
    <r>
      <rPr>
        <sz val="10"/>
        <color theme="1"/>
        <rFont val="Segoe UI"/>
        <family val="2"/>
      </rPr>
      <t>შინამეურნეობებზე (ინდივიდუალური მეწარმეების ჩათვლით) გაცემული სესხების მთლიანი ნაშთი (საბალანსო სესხების ძირი თანხა) საანგარიშგებო წლის ბოლოს მდგომარეობით. მონაცემები წარმოდგენილი უნდა იყოს ლარში, ხოლო უცხოურ ვალუტაში არსებული ნაშთები დაკონვერტირებული უნდა იყოს პერიოდის ბოლოსთვის არსებული გაცვლითი კურსით.</t>
    </r>
  </si>
  <si>
    <r>
      <t xml:space="preserve">გთხოვთ აღწეროთ როგორ ახდენს ბანკი ESG/მდგრადობასთან დაკავშირებული რისკებისა და შესაძლებლობების </t>
    </r>
    <r>
      <rPr>
        <b/>
        <sz val="9"/>
        <color theme="1" tint="0.249977111117893"/>
        <rFont val="Segoe UI"/>
        <family val="2"/>
      </rPr>
      <t>ინტეგრირებას სტრატეგიასა და გადაწყვეტილების</t>
    </r>
    <r>
      <rPr>
        <sz val="9"/>
        <color theme="1" tint="0.249977111117893"/>
        <rFont val="Segoe UI"/>
        <family val="2"/>
      </rPr>
      <t xml:space="preserve"> მიღების პროცესებში, მათ შორის:
 •როგორ უპასუხა ბანკმა და როგორ </t>
    </r>
    <r>
      <rPr>
        <b/>
        <sz val="9"/>
        <color theme="1" tint="0.249977111117893"/>
        <rFont val="Segoe UI"/>
        <family val="2"/>
      </rPr>
      <t>გეგმავს რეაგირებას ESG/მდგრადობასთან დაკავშირებულ</t>
    </r>
    <r>
      <rPr>
        <sz val="9"/>
        <color theme="1" tint="0.249977111117893"/>
        <rFont val="Segoe UI"/>
        <family val="2"/>
      </rPr>
      <t xml:space="preserve"> რისკებსა და შესაძლებლობებზე თავის სტრატეგიასა და გადაწყვეტილების მიღების პროცესებში; მათ შორის, თუ როგორ ახდენს ეს ფაქტორები გავლენას ბიზნესის დაგეგმვაზე, რესურსების განაწილებასა და გრძელვადიანი სტრატეგიული პრიორიტეტებების განსაზღვრაზე;
 • დროთა განმალობაში როგორ ვითარდება ბანკის მიერ ESG/მდგრადობასთან დაკავშირებული რისკებისა და შესაძლებლობის ინტეგრირების პროცესი ისეთი</t>
    </r>
    <r>
      <rPr>
        <b/>
        <sz val="9"/>
        <color theme="1" tint="0.249977111117893"/>
        <rFont val="Segoe UI"/>
        <family val="2"/>
      </rPr>
      <t xml:space="preserve"> გარე ფაქტორების ცვლილებების საპასუხოდ </t>
    </r>
    <r>
      <rPr>
        <sz val="9"/>
        <color theme="1" tint="0.249977111117893"/>
        <rFont val="Segoe UI"/>
        <family val="2"/>
      </rPr>
      <t xml:space="preserve">როგორიცაა, პოლიტიკის ჩარჩოებში ცვლილებები, ტექნოლოგიური განვითარება, ზოგადი ბიზნეს გარემო, დაინტერესებული მხარეების (მაგალითად, მომხმარებლები და ინვესტორები) პრეფერენციები და ფიზიკირი გარემოს ცვლილებები;
 • </t>
    </r>
    <r>
      <rPr>
        <b/>
        <sz val="9"/>
        <color theme="1" tint="0.249977111117893"/>
        <rFont val="Segoe UI"/>
        <family val="2"/>
      </rPr>
      <t>როგორ უზრუნველყოფს</t>
    </r>
    <r>
      <rPr>
        <sz val="9"/>
        <color theme="1" tint="0.249977111117893"/>
        <rFont val="Segoe UI"/>
        <family val="2"/>
      </rPr>
      <t xml:space="preserve"> ბანკი თავისი ESG/მდგრადობასთან დაკავშირებული სტრატეგიული ქმედებების </t>
    </r>
    <r>
      <rPr>
        <b/>
        <sz val="9"/>
        <color theme="1" tint="0.249977111117893"/>
        <rFont val="Segoe UI"/>
        <family val="2"/>
      </rPr>
      <t>განხორციელებას</t>
    </r>
    <r>
      <rPr>
        <sz val="9"/>
        <color theme="1" tint="0.249977111117893"/>
        <rFont val="Segoe UI"/>
        <family val="2"/>
      </rPr>
      <t xml:space="preserve">;
 • რაოდენობრივი და ხარისხობრივი </t>
    </r>
    <r>
      <rPr>
        <b/>
        <sz val="9"/>
        <color theme="1" tint="0.249977111117893"/>
        <rFont val="Segoe UI"/>
        <family val="2"/>
      </rPr>
      <t>განახლებები</t>
    </r>
    <r>
      <rPr>
        <sz val="9"/>
        <color theme="1" tint="0.249977111117893"/>
        <rFont val="Segoe UI"/>
        <family val="2"/>
      </rPr>
      <t xml:space="preserve"> წინა საანგარიშო პერიოდებში გამჟღავნებულ ESG მიზნებსა და ინიციატივებზე </t>
    </r>
    <r>
      <rPr>
        <b/>
        <sz val="9"/>
        <color theme="1" tint="0.249977111117893"/>
        <rFont val="Segoe UI"/>
        <family val="2"/>
      </rPr>
      <t>მიღწეული პროგრესის შესახებ</t>
    </r>
    <r>
      <rPr>
        <sz val="9"/>
        <color theme="1" tint="0.249977111117893"/>
        <rFont val="Segoe UI"/>
        <family val="2"/>
      </rPr>
      <t>, მათ შორი მიზნებსა თუ სტრატეგიებში შეტანილი კორექტირება ბაზრის პირობების, მარეგულირებელი ცვლილებების ან საოპერაციო გამოწვევების გათვალისწინებით.</t>
    </r>
  </si>
  <si>
    <r>
      <t xml:space="preserve">გთხოვთ აღწეროთ როგორ ითვალისწინებს ბანკი ESG/მდგრადობასთან დაკავშირებული რისკებისა და შესაძლებლობების ზემოქმედებას მის </t>
    </r>
    <r>
      <rPr>
        <b/>
        <sz val="9"/>
        <color theme="1" tint="0.249977111117893"/>
        <rFont val="Segoe UI"/>
        <family val="2"/>
      </rPr>
      <t>ფინანსურ მდგომარეობაზე, ფინანსურ შედეგებსა და ფულად ნაკადებზე.</t>
    </r>
    <r>
      <rPr>
        <sz val="9"/>
        <color theme="1" tint="0.249977111117893"/>
        <rFont val="Segoe UI"/>
        <family val="2"/>
      </rPr>
      <t xml:space="preserve"> მაშ შორის:
 • როგორ </t>
    </r>
    <r>
      <rPr>
        <b/>
        <sz val="9"/>
        <color theme="1" tint="0.249977111117893"/>
        <rFont val="Segoe UI"/>
        <family val="2"/>
      </rPr>
      <t>იმოქმედა</t>
    </r>
    <r>
      <rPr>
        <sz val="9"/>
        <color theme="1" tint="0.249977111117893"/>
        <rFont val="Segoe UI"/>
        <family val="2"/>
      </rPr>
      <t xml:space="preserve"> ESG/მდგრადობასთან დაკავშირებულმა რისკებმა და შესაძლებლობებმა ბანკის ფინანსურ მდგომარეობაზე, ფინანსურ შედეგებსა და ფულად ნაკადებზე საანგარიშგებო პერიოდის განმავლობაში, მათ შორის როგორც ხარისხობრივად, ასევე რაოდენობრივი გავლენა, სადაც ეს შესაძლებელია;
 • </t>
    </r>
    <r>
      <rPr>
        <sz val="9"/>
        <color theme="1" tint="0.249977111117893"/>
        <rFont val="Segoe UI"/>
        <family val="2"/>
      </rPr>
      <t xml:space="preserve">ESG/მდგრადობასთან დაკავშირებული რისკებისა და შესაძლებლობების </t>
    </r>
    <r>
      <rPr>
        <b/>
        <sz val="9"/>
        <color theme="1" tint="0.249977111117893"/>
        <rFont val="Segoe UI"/>
        <family val="2"/>
      </rPr>
      <t>მოსალოდნელი ეფექტები</t>
    </r>
    <r>
      <rPr>
        <sz val="9"/>
        <color theme="1" tint="0.249977111117893"/>
        <rFont val="Segoe UI"/>
        <family val="2"/>
      </rPr>
      <t xml:space="preserve"> ბანკის ფინანსურ მდგომარეობაზე, ფინანსურ შედეგებსა და ფულად ნაკადებზე მოკლე, საშუალო და გრძელვადიან პერიოდში და როგორ არის ეს ფაქტორები გათვალისწინებული ფინანსური დაგეგმვის პროცესებში.</t>
    </r>
  </si>
  <si>
    <t>მიუთითეთ, აქვს თუ არა ბანკს მიღებული კლიმატთან დაკავშირებული გარდამავლობის ოფიციალური გეგმა (Climate Transition Plan).</t>
  </si>
  <si>
    <t>კლიმატთან დაკავშირებული მმართველობითი მზადყოფნა</t>
  </si>
  <si>
    <t>E.65</t>
  </si>
  <si>
    <t>მიუთითეთ, ითვალისწინებს თუ არა ბანკის მმართველობითი ორგანოები ბუნებასთან დაკავშირებულ რისკებს (მაგ. ტყეების გაჩეხვა, ბიომრავალფეროვნების კარგვა, წყლის დეფიციტი).</t>
  </si>
  <si>
    <t>მიუთითეთ, ითვალისწინებს თუ არა ბანკის მმართველობითი ორგანოები კლიმატის ცვლილებასთან დაკავშირებულ რისკებს (მაგ. ფიზიკური რისკები — წყალდიდობა, სითბური ტალღები, გვალვა; და გარდამავლობის რისკები — პოლიტიკის ცვლილებები, ნახშირბადზე ფასის დაწესება, ტექნოლოგიური ცვლილებები).</t>
  </si>
  <si>
    <t>კომენტარის ველი:</t>
  </si>
  <si>
    <t>გთხოვთ, აღწეროთ მონაცემებში არსებული ნებისმიერი ხარვეზი (data gaps), გამოყენებული მიახლოებითი მაჩვენებლები (proxies), შეფასების მეთოდები ან მონაცემთა ხარისხთან დაკავშირებული სხვა საკითხები.</t>
  </si>
  <si>
    <r>
      <rPr>
        <sz val="11"/>
        <color theme="0"/>
        <rFont val="Segoe UI"/>
        <family val="2"/>
      </rPr>
      <t xml:space="preserve">
ხარისხობრივი ინფორმაცია ფინანსური ინსტიტუტების იმ მმართველობითი პროცესების, კონტროლის მექანიზმებისა და პროცედურების შესახებ, რომლებიც გამოიყენება ESG/ მდგრადობასთან დაკავშირებული რისკებისა და შესაძლებლობების შეფასებისთვის, მართვისა და მონიტორინგისთვის.</t>
    </r>
    <r>
      <rPr>
        <i/>
        <sz val="11"/>
        <color theme="0"/>
        <rFont val="Segoe UI"/>
        <family val="2"/>
      </rPr>
      <t xml:space="preserve">
</t>
    </r>
    <r>
      <rPr>
        <i/>
        <u val="double"/>
        <sz val="11"/>
        <color theme="0"/>
        <rFont val="Segoe UI"/>
        <family val="2"/>
      </rPr>
      <t>ESG/მდგრადობასთან დაკავშირებული რისკები და შესაძლებლობები მოიცავს კლიმატთან, ბუნებასთან დაკავშირებულ და სხვა გარემოსდაცვით, სოციალურ და მმართველობით ფაქტორებს. თუ ინსტიტუტის მიდგომა აღნიშნულ საკითხებთან მიმართებაში განსხვავებულია, მაშინ ორგანიზაციამ თითოეული ტიპის რისკისა თუ შესაძლებლობისთვის ცალკეული და დეტალური ინფორმაციის გამჟღავნება უნდა მოახდინოს.</t>
    </r>
    <r>
      <rPr>
        <i/>
        <sz val="11"/>
        <color theme="0"/>
        <rFont val="Segoe UI"/>
        <family val="2"/>
      </rPr>
      <t xml:space="preserve">
</t>
    </r>
    <r>
      <rPr>
        <i/>
        <u val="double"/>
        <sz val="11"/>
        <color theme="0"/>
        <rFont val="Segoe UI"/>
        <family val="2"/>
      </rPr>
      <t>გთხოვთ არ შეცვალოთ შაბლონის ფორმატი!</t>
    </r>
  </si>
  <si>
    <r>
      <rPr>
        <sz val="11"/>
        <color theme="0"/>
        <rFont val="Segoe UI"/>
        <family val="2"/>
      </rPr>
      <t xml:space="preserve">
ხარისხობრივი ინფორმაცია იმის შესახებ, თუ როგორ ახდენენ ფინანსური ინსტიტუტები ESG/მდგრადობასთან დაკავშირებული რისკებისა და შესაძლებლობების ინტეგრირებას თავიანთ ბიზნეს მოდელში, სტრატეგიასა და ფინანსურ დაგეგმვაში.</t>
    </r>
    <r>
      <rPr>
        <i/>
        <sz val="11"/>
        <color theme="0"/>
        <rFont val="Segoe UI"/>
        <family val="2"/>
      </rPr>
      <t xml:space="preserve">
</t>
    </r>
    <r>
      <rPr>
        <i/>
        <u/>
        <sz val="11"/>
        <color theme="0"/>
        <rFont val="Segoe UI"/>
        <family val="2"/>
      </rPr>
      <t xml:space="preserve">ESG/მდგრადობასთან დაკავშირებული რისკები და შესაძლებლობები მოიცავს კლიმატთან, ბუნებასთან დაკავშირებულ და სხვა გარემოსდაცვით, სოციალურ და მმართველობით ფაქტორებს. თუ ინსტიტუტის მიდგომა აღნიშნულ საკითხებთან მიმართებაში განსხვავებულია, მაშინ ორგანიზაციამ თითოეული ტიპის რისკისა თუ შესაძლებლობისთვის ცალკეული და დეტალური ინფორმაციის გამჟღავნება უნდა მოახდინოს.
</t>
    </r>
    <r>
      <rPr>
        <i/>
        <u val="double"/>
        <sz val="11"/>
        <color theme="0"/>
        <rFont val="Segoe UI"/>
        <family val="2"/>
      </rPr>
      <t xml:space="preserve">
გთხოვთ არ შეცვალოთ შაბლონის ფორმატი!</t>
    </r>
  </si>
  <si>
    <r>
      <rPr>
        <sz val="11"/>
        <color theme="0"/>
        <rFont val="Segoe UI"/>
        <family val="2"/>
      </rPr>
      <t>რაოდენობრივი ინფორმაცია ბანკის მთლიანი პორტფელის შესახებ გეოგრაფიული რეგიონებისა და სექტორების მიხედვით, კრედიტის ხარისხსა და ვადიანობის სტრუქტურასთან ერთად.
ამ სექციაში წარმოდგენილი ყველა ინდიკატორი, თუ სხვაგვარად არ არის მითითებული, უნდა ასახავდეს ბოლო საანგარიშგებო წლის მონაცემებს. გთხოვთ, უზრუნველყოთ გამოყენებული საანგარიშგებო პერიოდის თანხვედრა ინსტიტუტის პილარ 3-ის წლიურ ანგარიშში გამოყენებულ პერიოდთან.</t>
    </r>
    <r>
      <rPr>
        <i/>
        <sz val="11"/>
        <color theme="0"/>
        <rFont val="Segoe UI"/>
        <family val="2"/>
      </rPr>
      <t xml:space="preserve">
</t>
    </r>
    <r>
      <rPr>
        <i/>
        <u val="double"/>
        <sz val="11"/>
        <color theme="0"/>
        <rFont val="Segoe UI"/>
        <family val="2"/>
      </rPr>
      <t xml:space="preserve">
გთხოვთ არ შეცვალოთ შაბლონის ფორმატი!</t>
    </r>
  </si>
  <si>
    <r>
      <rPr>
        <sz val="11"/>
        <color theme="0"/>
        <rFont val="Segoe UI"/>
        <family val="2"/>
      </rPr>
      <t>რაოდენობრივი ინფორმაცია ფინანსური ინსტიტუტის პორტფელის შესახებ სექტორების მიხედვით, მათთან დაკავშირებულ დაფინანსებულ ემისიებთან, კრედიტის ხარისხსა და ვადიანობის სტრუქტურასთან ერთად.
ამ სექციაში წარმოდგენილი ყველა ინდიკატორი, თუ სხვაგვარად არ არის მითითებული, უნდა ასახავდეს ბოლო საანგარიშგებო წლის მონაცემებს. გთხოვთ, უზრუნველყოთ გამოყენებული საანგარიშგებო პერიოდის თანხვედრა ინსტიტუტის პილარ 3-ის წლიურ ანგარიშში გამოყენებულ პერიოდთან.</t>
    </r>
    <r>
      <rPr>
        <i/>
        <sz val="11"/>
        <color theme="0"/>
        <rFont val="Segoe UI"/>
        <family val="2"/>
      </rPr>
      <t xml:space="preserve">
</t>
    </r>
    <r>
      <rPr>
        <i/>
        <u val="double"/>
        <sz val="11"/>
        <color theme="0"/>
        <rFont val="Segoe UI"/>
        <family val="2"/>
      </rPr>
      <t>გთხოვთ არ შეცვალოთ შაბლონის ფორმატი!</t>
    </r>
  </si>
  <si>
    <r>
      <rPr>
        <sz val="11"/>
        <color theme="0"/>
        <rFont val="Segoe UI"/>
        <family val="2"/>
      </rPr>
      <t>საქმიანობის შეფასების ძირითადი მაჩვენებლები (KPI-ები), რომლებიც ასახავს, თუ როგორ ზომავენ, მართავენ და მონიტორინგს უწევენ ფინანსური ინსტიტუტები თავიანთ ESG/მდგრადობის შედეგებს, აფასებენ პროგრესს დასახული ამოცანებისა და მიზნებისკენ და რეაგირებენ ESG/მდგრადობის რისკებზე.
ამ სექციაში წარმოდგენილი ყველა ინდიკატორი, თუ სხვაგვარად არ არის მითითებული, უნდა ასახავდეს ბოლო საანგარიშგებო წლის მონაცემებს. გთხოვთ, უზრუნველყოთ გამოყენებული საანგარიშგებო პერიოდის თანხვედრა ინსტიტუტის პილარ 3-ის წლიურ ანგარიშში გამოყენებულ პერიოდთან.</t>
    </r>
    <r>
      <rPr>
        <i/>
        <sz val="11"/>
        <color theme="0"/>
        <rFont val="Segoe UI"/>
        <family val="2"/>
      </rPr>
      <t xml:space="preserve">
</t>
    </r>
    <r>
      <rPr>
        <i/>
        <u val="double"/>
        <sz val="11"/>
        <color theme="0"/>
        <rFont val="Segoe UI"/>
        <family val="2"/>
      </rPr>
      <t>გთხოვთ არ შეცვალოთ შაბლონის ფორმატი!</t>
    </r>
  </si>
  <si>
    <r>
      <t xml:space="preserve">
</t>
    </r>
    <r>
      <rPr>
        <sz val="11"/>
        <color theme="0"/>
        <rFont val="Segoe UI"/>
        <family val="2"/>
      </rPr>
      <t>ხარისხობრივი ინფორმაცია იმის შესახებ, თუ როგორ ახდენენ ფინანსური ინსტიტუტები ESG/მდგრადობასთან დაკავშირებული რისკებისა და შესაძლებლობების იდენტიფიცირებას, შეფასებას, მართვასა და მონიტორინგს და როგორ არის ეს ფაქტორები ინტეგრირებული რისკების მართვის საერთო ჩარჩოში.</t>
    </r>
    <r>
      <rPr>
        <i/>
        <sz val="11"/>
        <color theme="0"/>
        <rFont val="Segoe UI"/>
        <family val="2"/>
      </rPr>
      <t xml:space="preserve">
</t>
    </r>
    <r>
      <rPr>
        <i/>
        <u val="double"/>
        <sz val="11"/>
        <color theme="0"/>
        <rFont val="Segoe UI"/>
        <family val="2"/>
      </rPr>
      <t>ESG/მდგრადობასთან დაკავშირებული რისკები და შესაძლებლობები მოიცავს კლიმატთან და ბუნებასთან დაკავშირებულ და სხვა გარემოსდაცვით, სოციალურ და მმართველობით ფაქტორებს. თუ ორგანიზაციის მიდგომა აღნიშნულ საკითხებთან მიმართებაში განსხვავებულია, მაშინ ორგანიზაციამ თითოეული რისკის ან/და შესაძლებლობისთვის ცალ-ცალკე გამჟღავნების დეტალური რეპორტი უნდა წარმოადგინოს.
გთხოვთ არ შეცვალოთ შაბლონის ფორმატი!</t>
    </r>
  </si>
  <si>
    <t xml:space="preserve"> • ლიბერთი ბანკისთვის კლიმატთან დაკავშირებული რისკები (Physical &amp; Transition) მნიშვნელოვან გავლენას ახდენს ბიზნეს მოდელსა და რისკის პროფილზე, მათ შორის, საკრედიტო, საბაზრო და რეპუტაციულ რისკებზე. ფიზიკური რისკები (მაგ; გვალვა, წყალდიდობა, მეწყერი და ა.შ.) ზრდის კლიენტების ოპერაციულ და ფინანსურ მოწყვლადობას, ხოლო ტრანზაქციის რისკები (პოლიტიკის, ტექნოლოგიისა და ბაზრის ცვლილებები) გავლენას ახდენს განსაკუთრებით მაღალი ემისიის მქონე სექტორებსა და ფინანსურ მდგრადობაზე. ამასთან, კლიმატის ცვლილება ქმნის შესაძლებლობას მწვანე დაფინანსების ზრდის კუთხით, ახალი პროდუქტების განვითარებისა და პორტფელის დივერსიფიკაციის გზით.
 • ლიბერთი ბანკის პორტფელის მიხედვით, კლიმატური რისკების ძირითადი ნაწილი გეოგრაფიულად კონცენტრირებულია თბილისში, კახეთსა და შიდა ქართლის რეგიონში. სექტორულ ჭრილში - ფიზიკური რისკების მხრივ ყველაზე მოწყვლადი აგრო სექტორია, ხოლო ტრანზაქციის რისკებში - წარმოებისა და ენერგეტიკის სფეროები. შესაძლებლობები ძირითადად უკავშირდება ენერგეტიკას, აგროს, სხვა სექტორებში მწვანე დაფინანსების ზრდასა და დაბალნახშირბადიანი პროექტების მხარდაჭერას.</t>
  </si>
  <si>
    <t>• ლიბერთი ბანკს გააჩნია ESG/კლიმატური რისკების მართვის ფორმალიზებული ჩარჩო, რომელიც მოიცავს Environmental &amp; Social Risk Management System-ს, Climate Transition Plan-ს და კლიმატური რისკების ანგარიშგების სახელმძღვანელოს. ეს ჩარჩო მოიცავს საკრედიტო პროცესებს, პორტფელის მართვასა და სტრატეგიულ დაგეგმვას, კლიმატური ანგარიშგების სტანდარტებს.
• ბანკი იყენებს საერთაშორისო და ეროვნულ დონეზე არსებულ ჩარჩოებს, მათ შორის, NBG ESG Guideline-ებს და Green Taxonomy-ის. GHG Protocol და PCAF, IFRS S2 და TCFD. მეთოდოლოგიურად ბანკი ეფუძნება, კლიმატური რისკების კლასიფიკაციას, მატერიალურობის შეფასებას, სცენარულ ანალიზებსა და სტრეს ტესტირებას.
• ბანკი აფასებს ESG რისკებს probability x impact პრინციპით, გამოყენებული ინსტრუმენტები მოიცავს, კლიმატური საფრთხეების ინდიკატორებს, Exposure &amp; vulnerability ანალიზს, რაოდენობრივ და ხარისხობრივ კრიტერიუმებს და სქორქარდებს.
• ESG/კლიმატური რისკები არ განიხილება იზოლირებულად, არამედ ინტეგრირებულია სხვა ფინანსურ რისკებთან ერთად. ბანკი ახდენს პრიორიტეტიზაციას მატერიალური შეფასების საფუძველზე, მაღალი რისკის სექტორებისა და რეგიონების იდენტიფიკაციის საფუძველზენ და პორტფელის ექსპოზიციის ანალიზით
• 2025 წლის ჭრილში ბანკმა გააძლიერა ESG რისკების მართვა, დანერგა სცენარული ანალიზი, გააუმჯობესა მონაცემთა შეგროვებისა და ხარისხის კონტროლი, დანერგა KPI-ები. ეს ცვლილებები განაპირობა საკანონმდებლო და სარეგულაციო ცვლილებებმა
• ESG რისკების მართვა ინტეგრირებულია ბანკის რისკების შეფასების პროცესში, კერძოდ, კლიმატური რისკები კონტროლდება მსგავსად სხვა სახის რისკებისა და შეძლებისდაგვარად სტრატეგიის დაგეგმვის პროცესში ხდება ამ საკითხების გათვალისწინება და მონიტორინგი</t>
  </si>
  <si>
    <t xml:space="preserve"> • ლიბერთი ბანკი ESG/კლიმატური რისკების მატერიალურობის განსაზღვრავს მატერიალურობის შეფასების, პორტფელის ანალიზისა და რისკების გადაცემის არხების იდენტიფიკაციის საფუძველზე. პროცესი მოიცავს რისკ-დრაივერების იდენტიფიკაციას, მათი გავლენის შეფასებას საკრედიტო, საოპერაციო, საბაზრო, ლიკვიდურობის და სხვა რისკებზე, ხოლო შემდეგომ - რაოდენობრივი ან ხარისხობრივი ზღვრების დადგენას. ორმაგი მატერიალურობის პრინციპი ასევე ასახულია Climate Transition Plan-ში - გეგმა უნდა ფარავდეს მთლიან ორგანიზაციასა და ღირებულებათა ჯაჭვს ისე, რომ გამონაკლისები არ იყოს მატერიალური არც ბანკისთვის და არც ბუნებრივ გარემოზე გავლენის კუთხით. ფინანსური პროდუქტის სასიცოცხლო ციკლში ESG/კლიმატური რისკების შეფასება ხორციელდება ეტაპობრივად - სესხის განაცხადის პროცესში და შემდგომ. 
 • ბანკი იყენებს როგორც მიმდინარე, ისე პროგნოზულ ინსტრუმენტებს: მატერიალურობის შეფასებას, Sensitivity Analysis-ს, Scenario Analysis-ს და Climate Stress Testing-ს. Reporting Framework პირდაპირ მიუთითებს, რომ საბოლოო მატერიალურობის შეფასებაში შეიძლება გამოყენებულ იქნეს sensitivity analysis, scenario analysis ან stress testing, ხოლო stress testing ინტეგრირდეს ICAAP-ისა და კაპიტალის დაგეგმვაში. ინსტრუმენტები გამოიყენება სხვადასხვა დონეზე. კლიენტის დონეზე გამოიყენება Due Diligence, PRI და TRI scorecard-ები, სექტორულ დონეზე - materiality assessment, financed emissions, portfolio alighnment &amp; stress testing
• მოწყვლადობის შეფასება ეფუნება კლიენტის, სექტორის, აქტივისა და ლოკაციის მონაცემებს. უზრუნველყობასთან მიმართებით, დოკუმენტი პირდაპირ ითვალისწინებს collateral-ის კლასიფიკაციას რვა ტიპად, ასევე მოითხოვს აქტივის მდებარეობის მაქსიმალურად ზუსტ დაფიქსირებას (რეგიონი, მუნიციპალიტეტი, ქალაქი, სოფელი..) და აქტივის ღირებულების შეფასებას სხვადასხვა ჭრილში. დამატებით მითითებულია, რომ აქტივის მდგომარეობაც მნიშვნელოვანია
 • იდენტიფიცირებული მოწყვლადი აქტივებისა და ექსპოზიციების მონიტორინგი ხდება Loan Monitoring-ის ფარგლებში. Climate Transition Plan-ის მიხედვით, ეს ეტაპი არის სესხის საციცოცხლო ციკლის ერთ-ერთი მთავარი ფაზა და მოქმედებს როგორც early warning signal. თუ PRI/TRI Scorecard-ის შედეგი სუსტია, შესაძლებელია დამატებითი ჩართულობა კლიენტთან, scorecard-ის შედეგების ინტეგრირება შიდა PD-rating-ში და poor score-ის შემთხვევაში downward override-ის გამოყენება. Due diligence-ის შედეგები აისახება loan appraisal form- გადაეცემა Credit Committee-ს, რომლის გადაწყვეტილება შეიძლება იყოს დამტკიცება, უარყოფა, დამატებითი ინფორმაციის მოთხოვნით დაბრუნება, პირობითი დამტკიცება ან სესხის პირობის ცვლილება.</t>
  </si>
  <si>
    <t>• ლიბერთი ბანკში ESG/კლიმატური რისკები (ფიზიკური, გარდამავლობის და სამართლებრივი რისკები) განიხილება როგორც existing prudential risks-ის drivers და არა ცალკე მდგომი რისკის კატეგორია, კერძოდ, საკრედიტო რისკი - კლინეტების ფინანსური მდგომარეობის გაუარესება. ლიკვიდობის რისკი - ფულად ნაკადებზე ზემოქმედება კლიმატის ცვლილების ან ბაზრის გავლენის შედეგად. საბაზრო რისკი - აქტივების ფასების ცვლილება ტრანზაციული პოლიტიკისა და ტექნოლოგიური ცვლილებების გამო. საოპერაციო რისკი - ინფრასტრუქტურის დაზიანება ექსტრემალური ამინდის მოვლენებით. რეპუტაციული რისკი - ESG მოთხოვნების შეუსრულებლობით გამოწვეული ნეგატიური ზეგავლენა.
• ბანკი იყენებს რამდენიმე ურთიერთდაკავშირებულ მეთოდოლოგიას ESG რისკების ასახვის მიზნით - პრუდენციულ რისკებში - Transmission channels analysis - განსაზღვრავს როგორ გადადის ფიზიკური და ტრანზაქციის რისკები საკრედიტო, საბაზრო, ლიკვიდობის და სხვა რისკებში. Materiality assessment - ადგენს რომელი რისკებია ფინანსურად მნიშვნელოვანი. climate risk heatmap - სექტორული და გეოგრაფიული ექსპოზიციების იდენტიფიკაცია. scenario analysis &amp; stress testing - სხვადასხვა კლიმატურ სცენარში პოტენციური ფინანსური ზემოქმედების შეფასება. Scorecards - კლიენტის დონეზე რისკის კვალტიფიკაცია 
• ESG/კლიმატური რისკების მოკლე, საშუალო და გრძელვადიანი ეფექტები ინტეგრირებულია ბანკის Risk Apetite Framework-ში. მონიტორინგი ხდება climate dashboard საშუალებით, სცენარებზე დაფუძნებული შეფასებები უზრუნველყოფს სხვადასხვა დროის პერიოდს (2030, 2040, 2050) გათვალისწინებას. თუ რისკები გადააჭარბებს განსაზღვრულ ზღვრებს, ხდება escalation შესაბამის მმართველობით ორგანოში. გადაწყვეტილებები შეიძლება მოიცავდეს პორტფელის კორექტირებას, დამატებითი შემარბილებელი ღონისძიებების დანერგვას და რისკის გადაფასებას.</t>
  </si>
  <si>
    <t>• ლიბერთი ბანკი იყენებს ESG/კლიმატურ მონაცემებს სხვადასხვა წყაროებიდან, კერძოდ, შიდა მონაცემები (GHG emissions), კლიენტის მონაცემები (კითვარები, აქტივობის ლოკაცია), მესამე მხარეები (emission factors), რეგულატორული წყაროები (NBG Tools)
 • არსებული ხარვეზების ძირითადი სახეებია: კლიენტის მხრიდან არასრული ან/და არაავთენტური ESG მონაცემების მოწოდება, Scope 3-ის გამოთვლისთვის საჭირო მონაცემების არარსებობა, გეოგრაფიული მდებარეობის არცოდნა, არასაკმარისი ისტორიული მონაცემები და გამოცდილება
 • ბანკი გეგმავს მონაცემთა შეგროვების გაუმჯობესებას, მეთოდოლოგიების დახვეწას, პრაქტიკის გაღრმავებას, მონაცემთა ხარისხის გაუმჯობესებულ კონტროლს</t>
  </si>
  <si>
    <t>• ლიბერთი ბანკს აქვს ESG/კლიმატურ შესაძლებლობებთან დაკავშირებული ფორმალიზებული მიდგომა Climate Transition Plan-ისა და Green Finance Framework-ის ფარგლებში. ეს ჩარჩოები შესაბამისობაშია - IFRS S2 და TCFD, NBG ESG Guidelines და Green Taxonomy
• ESG შესაძლებლობების იდენტიფიკაცია ხდება პორტფელისა და სექტორული ანალიზის საფუძველზე, სცენარების ანალიზისა და ბაზრის ტენდენციების შეფასებით, კლიენტებთან ჩართულობითა და ESG მონაცემების შეგროვებით, გამოიყენება მონაცემთა წყაროები - შიდა პორტფელისა და ფინანსური მონაცემები, კლიენტების ESG ინფორმაცია, გარე ბაზრისა და პოლიტიკის მონაცემები
•  ბანკი ახდენს ESG შესაძლებლობების პრიორიტეტიზაციას, მატერიალურობის შეფასებისა და პოტენციური ფინანსური ეფექტების მიხედვით, სტრატეგიულ სექტორებზე ფოკუსირებით, პორტფელის შესაბამისობით დასახულ მიზნებთან
• იდენტიფიცირებული ESG შესაძლებლობები ინტეგრირდება - ბიზნეს სტრატეგიაში, პროდუქტების განვითარებაში, ბაზარზე პოზიციონირებაში, გრძელვადიანი ღირებულების შექმნაში</t>
  </si>
  <si>
    <t>• ჩატარებული შეფასებით გამოვლინდა, რომ ლიბეღტი ბანკის ბიზნეს-სესხების პორტფელში ფიზიკური რისკების მხრივ ყველაზე მგრძნობიარე სექტორია აგროსექტორი, სადაც ძირითადი საფრთხეა გვალვა, ხოლო ტრანზაქციის რისკების მხრივ ყველაზე მეტად მოწყვლადია წარმოება და ენერგეტიკა, სადაც განსაკუთრებულ მნიშვნელობას იძენს პოლიტიკის, ტექნოლოგიისა და ბაზრის ცვლილებები. ამავე დროს, ბიზნეს-სესხების პორტფელში გამოვლენილია მატერიალური ექსპოზიციები drought-ისა და landslide-ის მიმართ, ხოლო Transition Risk-ის ჭრილში ყველაზე მაღალია market risk exposure. ამ მიგნებებმა გავლენა მოახდინა ბანკის სტრატეგიულ გადაწყვეტილებებზე, კლიმატური ფაქტორები იტეგრირდება მმართველობით, სტრატეგიულ, რისკ მენეჯმენტისა და ა.შ. მიმართულებებში. იგეგმება კლიმატური რისკის, როგორც transversal/emerging რისკის გამოკვეთა საერთო რისკ მენეჯმენტის ჩარჩო დოკუმენტში
• დიახ, დოკუმენტის მიხედვით კლიმატური/ESG რისკების იტეგრირება ICAAP-ში გათვალისწინებულია, Reporting Framework პირდაპირ აღნიშნავს, რომ climate stress testing უნდა ინტეგრირდეს capital planning porcess-ში, განსაკუთრებით internal capital adequacy assessment process-ში, ხოლო მისი შედეგები უნდა აისახოს annual capital plan-სა და strategic capital plan-ში. მატერიალურობის შეფასებისას გამოყენებული ზღვრებიც შეიძლება მოიცავდეს capital impact-ს.
• არსებულ დოკუმენტაციაში ILAAP ცალსახად და პირდაპირ სახელდებით მოხსენიებული არ არის. თუმცა Reporting Framework უთითებს, რომ climate materiality thresholds შეიძლება მოიცავდეს liquidity impact-ს, ხოლო climate-related risks როგორც ისეთი რისკ-დრაივერები, რომლებიც მოქმედების მათ შორის ლიკვიდურობის რისკზე. შესაბამისად, დოკუმენტებიდან ჩანს, რომ ლიკვიდობის პერსპექტივა კონცეპტუალურად გათვალისწინებულია, თუმცა ILAAPში ინტეგრაციის კონკრეტული, დეტალურად აღწერილი პროცესი ამ ორ დოკუმენტში ჯერ არ არის გაწერილი
• ბანკი ESG/კლიმატური რისკების მართვისთვის იყენებს რამდენიმე ზომას და ინსტრუმენტს, კერძოდ: კლიენტებთან ჩართულობა, due diligence, climate heatmap, საჭიროებისამებრ სასესხო ხელშეკრულების პირობების ცვლილება, მწვანე დაფინანსების ზრდა და ა.შ.
• შემარბილებელი ღონისძიებების/ზომების შერჩევა ეფუძნება მატერიალურობის შეფასებას, transmission channels-ის ანალიზს, პორტფელის ექსპოზიციების შეფასებას და დადგენილ რაოდენობრივ/ხარისხობრივ thresholds-ს. Reporting Framework-ის მიხედვით, thresholds განისაზღვრება სულ მცირე ყოველწლიურად და უკავშირდება capital impact-ს, liquidity impact-ს და concentration risk-ს. მას შემდეგ ბანკი ირჩევს follow-up action-ს identified exposures-ის სამართავად. ეფექტიანობის შეფასება დროთა განმავლობაში ხდება climate KPIs-ების, tolerance levels-ის, climate dashboard-ის, რეგულარული მონიტორინგისა და ანგარიშგების მეშვეობით. Transition Plan ასევე ითვალისწინებს დროულ escalation-ს იმ შემთხვევაში, თუ climate risk appetite limits დაირღვევა, ხოლო reporting Framework ხაზს უსვამს პერიოდულ re-evaluation-ს peer/scenario comparison-ს და progress tracking-ს.</t>
  </si>
  <si>
    <t>Yes</t>
  </si>
  <si>
    <r>
      <rPr>
        <sz val="10"/>
        <color theme="1" tint="0.249977111117893"/>
        <rFont val="Calibri"/>
        <family val="2"/>
      </rPr>
      <t>≈</t>
    </r>
    <r>
      <rPr>
        <sz val="10"/>
        <color theme="1" tint="0.249977111117893"/>
        <rFont val="Segoe UI"/>
        <family val="2"/>
      </rPr>
      <t>0.005%</t>
    </r>
  </si>
  <si>
    <t>ESG რისკების მენეჯერი, ანგარიშვალდებულია CRO-სთან</t>
  </si>
  <si>
    <t>წელიწადში სულ მცირე 2-ჯერ, ონლაინ ან/და პირისპირ, ESG რისკების მართვა, კლიმატის ცვლილებით მოსალოდნელი საკანონმდებლო ცვლილებები, კლიმატის ცვლილების საკითხების გათვალისწინება საოპერაციო საქმიანობაში, საქართველოს ეროვნული ბანკის ESG Guideline-ების ინტეგრაცია საბანკო პროცესებში</t>
  </si>
  <si>
    <t>No</t>
  </si>
  <si>
    <t>დოკუმენტალურად არა, თუმცა პროცესუალურად დიახ</t>
  </si>
  <si>
    <t>548 GEL</t>
  </si>
  <si>
    <t>შესაბამისობის სწავლება, ინფორმაციული უსაფრთხოება, შრომის უსაფრთხოება, საგანგებო სიტუაციების მართვა, სექსუალური შევიწროვების პრევენცია, AML, საოპერაციო რისკები, On Boarding - ახალი თანამშრომლების ორიენტაციის ტრენინგი</t>
  </si>
  <si>
    <t>ENPS score 27=promouters-detractors</t>
  </si>
  <si>
    <t>აქედან 3 მამაკაცი</t>
  </si>
  <si>
    <t>შრომის კოდექსის შესაბამისად, 730 დღე, აქედან 186 დღე ანაზღაურებადი</t>
  </si>
  <si>
    <t>N/A</t>
  </si>
  <si>
    <t xml:space="preserve"> </t>
  </si>
  <si>
    <t>ბანკს სამეთვალყურეო საბჭოს დონეზე დამტკიცებული აქვს ადმინისტრატორთა შერჩევის, შესაფერისობისა და მრავალფეროვნების პოლიტიკა, რომელიც ვრცელდება როგორც დირექტორებზე, ისე სამეთვალყურეო საბჭოს წევრებზე. პოლიტიკა ადგენს ადმინისტრატორთა შერჩევის კრიტერიუმებს, მათ შორის შერჩევის ერთ-ერთ კრიტერიუმს წარმოადგენს კოლეგიურ ორგანოებში მრავალფეროვნების პრინციპის დაცვა. მრავალფეროვნების პრინციპი მოიცავს როგორც განათლების, გამოცდილებისა და კვალიფიკაციის, ისე კულტურულ და სოციალურ მრავალფეროვნებასა და სქესთა შორის ბალანსის დაცვას. პოლიტიკის აღსრულებას, პერიოდულად მის გადახედვასა და საჭიროების შემთხვევაში განახლებას უზრუნველყოფს სამეთვალყურეო საბჭოს ნომინაციისა და კორპორაციული მართვის კომიტეტის საშუალებით</t>
  </si>
  <si>
    <t>ბანკს შემუშავებეული აქვს კორპორატიული სახელმძღვანელო, რომელიც შრომითი ხელშეკრულების განუყოფლ ნაწილს წარმოადგენს. კორპორატიული სახელმძღვანელო ადგენს დასაქმებულთა თანაბარუფლებიანობისა და შრომით ურთიერთობებში დისკრიმინაციის ყველა ფორმის აკრძალვის პრინციპს. დასაქმებულს ნებისმიერ დროს შუძლია სხვადასხვა არხის გამოყენების საშუალებით, მათ შორის ანონიმურად, განაცხადოს მის მიმართ განხორციელებული დისკრიმინაციული ქმედების ან აღნიშნული ქმედების მცდელობის შესახებ. ბანკი უზრუნველყოფს საქმისთვის მნიშვნელოვანი გარემოებებისა და ფაქტების გამოკვლევას და მიიღებს ყველა სათანადო ზომას როგორც შესაძლო დისკრიმინაციის აღმოსაფხვრელად, ისე მომავალში მსგავსი შემთხვევების პრევენციისთვის</t>
  </si>
  <si>
    <t>ბანკი უზრუნველყოფს შრომითი კანონმდებლობის და შრომით ურთიერთობებთან დაკავშირებული საუკეთესო პრაქტიკის, მათ შორის სასამართლო პრაქტიკის მუდმივ კვლევასა და მონიტორინგს. შრომითი ხელშეკრულება სრულად შეესაბამება მოქმედი შრომის კანონმდებლობის მოთხოვნებს, ადგენს დასაქმებულის უფლებებსა და გარანტიებს</t>
  </si>
  <si>
    <t>ლიბერთი ბანკი 2023 წლიდან არის Global Compact-ის ქსელის წევრი და აქტიურად არის ჩართული მდგრადი განვითარების მიზნების შესრულებაში. ლიბერთის მიერ დაგეგმილი CSR პროექტები - SDG 1, SDG 3, SDG 4, SDG 5, SDG 8, SDG 10, SDG 13, SDG 16</t>
  </si>
  <si>
    <t>წელიწადში ერთხელ ლიბერთი ბანკი Global Compact-ის პლატფორმაზე აქვეყნებს კორპორაციული პასუხისმგებლობის შემაჯამებელ ანგარიშგებას (COP)</t>
  </si>
  <si>
    <t>Global Compact, Un Women (Wep's) ასევე ლიბერთი არის გაეროს გლობალური შეთანხმების ქსელის 10 პრინციპის ხელმომწერი ორგანიზაცია</t>
  </si>
  <si>
    <t>დიახ, ბანკი ყოვეწლიურად ატარებს აუდიტს ბანკის სრული მასშტაბით, შიდა და გარე, ასევე ბანკი ატარებს შეღწევადობის ტესტირება ყველა არსებულ სისტემაზე (ყოველწლიურად)</t>
  </si>
  <si>
    <t>2025 წელს ბანკს არ ჰქონია მიზნობრივი მაჩვენებელი</t>
  </si>
  <si>
    <t>მომწოდებლებთან/კონტრაქტორებთან გაფორმებულ ხელშეკრულებებში გვაქვს ზოგადი სახის ჩანაწერები, ეროვნული კანონმდებლობის შესრულების ვალდებულებასთან დაკავშირებით, ამასთან, ხაზგასმითაა დაფიქსირებული აკრძალვა არასრულწლოვანი პირების დასაქმების თაობაზე.</t>
  </si>
  <si>
    <t>ბანკში გაწერილია და არსებობს საჩივრების განხილვის პროცედურა</t>
  </si>
  <si>
    <t>წნორი</t>
  </si>
  <si>
    <t>4.c.67</t>
  </si>
  <si>
    <t>მერეთი</t>
  </si>
  <si>
    <t>ლია</t>
  </si>
  <si>
    <t>4.c.68</t>
  </si>
  <si>
    <t>4.c.69</t>
  </si>
  <si>
    <t>• სამეთვალყურეო საბჭო ESG/მდგრადობასთან დაკავშირებული რისკების ზედამხედველობას ახორციელებს რისკების კომიტეტის მეშვეობით. ბანკის რისკების კომიტეტი განიხილავს და ზედამხედველობას უწევს რისკის სტრატეგიებს და რისკის აპეტიტს, რომელიც მათ შორის არეგულირებს ESG რისკების მართვის ჩარჩოს; კომიტეტი რეგულარულად იხილავს შესაბამისი საკითხების თანმიმდევრულობას და შესაბამისობას ბანკის სტრატეგიასთან, კაპიტალთან და ფინანსებთან დაკავშირებულ გეგმებთან და სამეთვალყურეო საბჭოს წარუდგენს შესაბამის რეკომენდაციებს. ამასთანავე, ბანკში მოქმედებს არაერთი მარეგულირებელი დოკუმენტი, რომელიც დაკავშირებულია როგორც ESG ასევე კლიმატის ცვლილების რისკების მართვასთან და რომლებიც მათ შორის დამტკიცებულია საბჭოს მიერ;
• სამეთვალყურეო საბჭოს აღნიშნული ინფორმაცია მიეწოდება რეგულარულად, არანაკლებ წელიწადში ერთხელ სიხშირით;
• სამეთვალყურეო საბჭოს მიერ ESG/მდგრადობასთან დაკავშირებულ რისკები განიხილება ერთობლიობაში ბანკის სტრატეგიასთან, რისკების აპეტიტთან და ორგანიზაციის გრძელვადიანი მდგრადობის საკითხებთან ერთად.
• საბჭო ESG/მდგრადობასთან დაკავშირებული მიზნები მიღწევის პროგრესს ზედამხედველობას უწევს ბანკის რისკების კომიტეტის მეშვეობით, რომელსაც ბანკში არსებული რისკების შესახებ დეტალურ ინფორმაციას რეგულარულად წარუდგენს რისკების დირექტორი. თავის მხრივ რისკების დირექტორს ექვემდებარება ბანკის ESG საკითხებზე პასუხისმგებელი სტრუქტურული ერთეული სპეციალიზებულ თანამშრომელთან - გარემოსდაცვითი, სოციალური და მმართველობითი რისკების მენეჯერთან ერთდ.
• ბანკის სხვა თანამშრომლების მსგავსად, საბჭოს წევრების ცნობიერების ამაღლება ხდება სულ მცირე წელიწადში ერთხელ, როგორც ადგილობრივი, ასევე საერთაშორისო ექსპერტების ჩართულობით.</t>
  </si>
  <si>
    <t>• ESG რისკების მართვაზე პასუხისმგებელია რისკების დირექტორი, ხოლო თავის მხრივ რისკების დირექტორს ექვემდებარება ბანკის ESG საკითხებზე პასუხისმგებელი სტრუქტურული ერთეული სპეციალიზებულ თანამშრომელთან - გარემოსდაცვითი, სოციალური და მმართველობითი რისკების მენეჯერთან ერთდ, რომელიც ამავდროულად კოორდინირებას უწევს ESG რისკების მართვის სამუშაო ჯგუფს.
• ESG საკითხებთან დაკავშირებული და ბანკის საოპერაციო საქმიანობაში მიმდინარე პროცესები გაწერილია შესაბამის გარემოსდაცვით დოკუმენტაციაში, ვალდებულებების, დასახული მიზნების შესრულების შესახებ, რისკების დირექტორი განახლებულ ინფორმაციას პერიოდულად, დაახლოებით კვარტალში ერთხელ სიხშირით, რისკების კომიტეტის საკითხების კონსოლიდაციის პროცესის ფარგლებში.</t>
  </si>
  <si>
    <t>• ბანკში ESG კუთხით შიდა ანგარიშები მზადდება რამდენიმე მიზნით, კერძოდ, პირველ რიგში სხვადასხვა სიხშირით ანგარიშგება ხდება საქართველოს ეროვნულ ბანკთან, გარდა ამისა, პარტნიორ - საერთაშორისო საფინანსო ინსტიტუტებთან და სარეიტინგო კომპანიებთან;
• ESG/მდგრადობასთან დაკავშირებული რისკების მართვას ახორციელებს სპეციალიზებული თანამშრომელი - გარემოსდაცვითი, სოციალური და მმართველობითი რისკების მენეჯერი, რომელიც ამავდროულად კოორდინირებას უწევს ESG რისკების მართვის სამუშაო ჯგუფს, რომლის შემადგენლობაში წარმოდგენილია ბიზნესის მიმართულების, ასევე ფინანსური და იურიდიული დეპარტამენტების თანამშრომლები.
• ESG/მდგრადობასთან დაკავშირებული რისკებისა და შესაძლებლობების შესახებ შიდა ანგარიშგება როგორც ზემოთ აღინიშნა იწარმოება სულ მცირე წელიწადში ერთხელ, რაც შეეხება საქართველოს ეროვნულ ბანკთან ანგარიშგების სიხშირეს, მწვანე ტაქსონომიის რეპორტი იგზავნება ყოველთვიურად, ხოლო წლიური რეპორტი წელიწადში არანაკლებ ერთხელ.</t>
  </si>
  <si>
    <t xml:space="preserve"> • საანგარიშგებო პერიოდის მდგომარეობით არა;
 • N/A;
 • N/A.</t>
  </si>
  <si>
    <t>• ლიბერთი ბანკში შემუშავებულია გარემოსდაცვითი და სოციალური რისკების მართვის სისტემა და გარემოსდაცვითი პოლიტიკა, სადაც იდენტიფიცირებულია ისეთი რისკები, როგორიცაა: სამართლებრივი პასუხისმგებლობის, ფინანსური, რეპუტაციული, საკრედიტო და საბაზრო რისკები. ამასთანავე, ბანკმა 2025 წელს შეიმუშავა და დაამტკიცა ე.წ. "Climate Transition Plan", რომელშიც დამატებით გამოვლინდა ორი ძირითადი ტიპის რისკი, კერძოდ, ფიზიკური რისკი (Physical Risk) და ტრანზაქციის რისკი (Transition Risk). გარდა ამისა, ბანკი იყენებს მატერიალურობის შეფასებას, როგორც მეთოდოლოგიურ მიდგომას, არსებული ბიზნეს-სესხების პორტფელის კლიმატურ ფიზიკურ და ტრანზაქციულ რისკებთან პოტენციური ექსპოზიციის ანალიზისთვის. ფიზიკური კლიმატური რისკები წარმოიშობა კომპლექსური, კლიმატთან დაკავშირებული საფრთხეებისგან, რომლებიც განისაზღვრება კლიმატური მოდელების საფუძველზე. ბანკი აკვირდება ექვს ძირითად საფრთხეს: მაღალი ტემპერატურის დღეები, გვალვა, ექსტრემალური ნალექი, წყალდიდობა, ტყის ხანძარი და მეწყერი. ანალიზის ფარგლებში გამოყენებულია სამი კლიმატური სცენარი: SSP 1-2.6, SSP 2-4.5 და SSP 5-8.5. ყველა საფრთხე შეფასებულია გეოგრაფიული მდებარეობის მიხედვით, რომელიც დეტალიზებულია რეგიონულ დონემდე. მიდგომა ეფუძნება ტრადიციულ განსაზღვრებას, რომლის მიხედვითაც რისკის დონე წარმოადგენს მოვლენის ალბათობისა და მისი გავლენის კომბინაციას. კლიმატური საფრთხეების ინდიკატორები ასახავს კონკრეტული მოვლენის წლიურ წარმოშობის ალბათობის.
• ბანკის ფოკუსი მოიცავს კლიმატის ცვლილების გავლენას ლიბერთი ბანკის საქმიანობაზე, პროდუქტებზე, სერვისებსა და საკრედიტო პორტფელზე. ჩვენ ვახდენთ კლიმატთან დაკავშირებული რისკებისა და შესაძლებლობების იდენტიფიკაციას და შეფასებას მოკლევადიან (2030), საშუალოვადიან (2040) და გრძელვადიან (2050) დროის მონაკვეთზე. აღნიშნული ანალიზი გვაძლევს შესაძლებლობას უკეთ გავიაზროთ და ვმართოთ მათი პოტენციური გავლენა ჩვენს ბიზნეს სტრატეგიაზე, ოპერაციულ საქმიანობასა და ფინანსურ სტაბილურობაზე. ამ მიდგომით უზრუნველვყოფთ, რომ კლიმატის ცვლილებასთან დაკავშირებული ჩვენი ხედვა იყოს ყოვლისმომცველი და თანხვედრაში - ჩვენი მდგრადი განვითარების მიზნებთან.</t>
  </si>
  <si>
    <t xml:space="preserve"> • ლიბერთი ბანკი ESG/კლიმატურ ფაქტორებს ითვალისწინებს სტრატეგიის დაგეგმვისა და გადაწყვეტილების მიღების პროცესებში. რაც გამოიხატება კლიმატური რისკების მართვის ჩარჩოს გაძლიერებითა და მწვანე დაფინანსების ზრდით. კლიმატური რისკები და შესაძლებლობები ასახვა მოხდება: საკრედიტო შეფასებისა და Due Diligence პროცესში, პორტფელის მართვასა და სეგმენტაციაში, რესურსების სწორად გადანაწილებაში;
 • ბანკის ESG ინტეგრაციის პროცესი დინამიურად ვითარდება რეგულაციების, ტექნოლოგიური ცვლილებებისა და ბაზრის ტენდენციების შესაბამისად. ბანკი: იყენებს სცენარებზე დაფუძნებულ ანალიზს (SSP სცენარები), აახლებს კლიმატური რისკების შეფასების მეთოდოლოგიას, ითვალისწინებს პოლიტიკურ ცვლილებებს, რეაგირებს კლიენტებისა და ინვესტორების მზარდ მოთხოვნაზე მწვანე პროდუქტებთან მიმართებაში. ლიბერთი ბანკის სტრატეგიის განხორციელება უზრუნველყოფილია: მართვის სტრუქტურით (Supervisory Board, Management Board, Sustainability Task Force), რისკის მართვის პროცესებში ESG საკითხების ინტეგრაციით, KPI-ებისა და მეტრიკების სისტემით (GHG შემცირება, portfolio alignment), რეგულარული მონიტორინგითა და ანგარიშგებით;
 • ლიბერთი ბანკის სტრატეგიის განხორციელება უზრუნველყოფილია: მართვის სტრუქტურით (Supervisory Board, Management Board, Sustainability Task Force), რისკის მართვის პროცესებში ESG საკითხების ინტეგრაციით, KPI-ებისა და მეტრიკების სისტემით (GHG შემცირება, portfolio alignment), რეგულარული მონიტორინგითა და ანგარიშგებით;
 • ლიბერთი ბანკმა უკვე გადადგა მნიშვნელოვანი ნაბიჯები ESG მიმართულებით, კერძოდ, ნერგვას კლიმატური რისკების შეფასების სისტემებს, დაწყებულია დაფინანსებული ემისიების გამოთვლა, დასახულია 7%-იანი წლიური ემისიის შემცირების მიზანი, განსაზღვრული მწვანე სესხების ზრდის მინიმალური მაჩვენებელი 2-5% - 2026 წლის ბოლოსთვის. ამასთან, სამომავლოდ ნაბიჯ-ნაბიჯ იგეგმება მოცემული ამბიციების გაუმჯობესება.</t>
  </si>
  <si>
    <t xml:space="preserve"> • ლიბერთი ბანკს განსაზღვრული აქვს რაოდენობრივი ESG მიზნები, მათ შორის, GHG ემისიების შემცირება - მინ.7% წლიურად (Scope 1, Scope 2), პორტფელის შესაბამისობის უზრუნველყოფა - დაბალნახშიბადიან ტრაექტორიასთან (LEDS), მწვანე სესხების ზრდა - პორტფელის 2-5% - 2026 წლისთვის;
 • მიზნები განისაზღვრება Climate Transition Plan-ის ფარგლებში და ეფუძნება, მატერიალურობის შეფასებას, პორტფელის ანალიზს, საერთაშორისო სარეგულაციო ჩარჩოებს. დოკუმენტს ამტკიცებს დირექტორთა საბჭო, ხოლო ზედამხედველობას უწევს სამეთვალყურეო საბჭო. მონიტორინგი ხორციელდება  - KPI-ების და მეტრიკების საშუალებით, რეგულარული ანგარიშგებითა და პროგრესის შეფასებით;
 • ESG მიზნები ვრცელდება, ბანკის საოპერაციო საქმიანობის შედეგად გამოყოფილ პირდაპირ და არაპირდაპირ ემისიებზე (Scope 1 da Scope 2), საკრედიტო პორტფელზე, პრიორიტეტულ სექტორებზე (აგრო, ენერგეტიკა, წარმოება);
 • ლიბერთი ბანკის მიერ მიზნები განსაზღვრულია - მოკლევადიან (2030), საშუალოვადიან (2040) და გრძელვადიან (2050) პერიოდებზე. საბაზისო წლად მიჩნეულია 2023, ხოლო შუალედური მიზნები განსაზღვრულია 2030 და 2040 წლებისთვის;
 • ბანკის ESG მიზნები შესაბამისობაშია - პარიზის შეთანხმებასთან, საქართველოს LT-LEDS სტრატეგიასთან და IFRS S2, NBG ESG Guideline-ებთან;
 • ბანკი ახორციელებს კლიმატური რისკების ინტეგრაციას საკრედიტო პროცესებში, მწვანე ფინანსების გაფართოებას, მონაცემთა და ანალიტიკის გაუმჯობესებას;
 • ლიბერთი ბანკს აქვს Climate Transition Plan, რომელიც განსაზღვრავს დეკარბონიზაციის ტრაექტორიას 2050 წლამდე, ეფუძნება IFRS S2-ს, მოიცავს პორტფელის შესაბამისობისა და ემისიების შემცირების მიზნებს, ინტეგრირებულია ბანკის სტრატეგიასა და რისკების მართვის ჩარჩოში.
</t>
  </si>
  <si>
    <t xml:space="preserve"> • ლიბერთი ბანკი სცენარულ ანალიზს იყენებს კლიმატური (Physical &amp; Transition) რისკების პოტენციური ზემოქმედების შესაფასებლად - ბიზნეს, საკრედიტო და რისკის პროფილ(ებ)ზე. სცენარი გამოიყენება იმისთვის, რომ შეფასდეს სხვადასხვა კლიმატური საფრთხეების ალბათობა და გავლენა კლიენტების აქტივებზე, სექტორებსა და გეოგრაფიულ არეალებზე, რაც შემდეგ ინტეგრირდება რისკის მართვასა და სტრატეგიულ დაგეგმარებაში;
 • ბანკი იყენებს საერთაშორისო კლიმატურ სცენარებას, კერძოდ - SSP1-2.6 (დაბალი ემისიის სცენარი), SSP2-4.5 (საშუალო სცენარი) და SSP5-8.5 (მაღალი ემისიის სცენარი), ეს სცენარები შეესაბამება პარიზის შეთანხმების მიზნებს (განსაკუთრებით SSP1-2.6). ანალიზი განხორციელდა სხვადასხვა დროის შუალედზე, მათ შორის 2020-2040 პერიოდისთვის და გრძელვადიანი - 2050 პერიოდისთვის;
 • სცენარი ეფუძნება - კლიმატურ მოდელებსა და IPCC-ს სცენარებს, ეროვნულ მეთოდოლოგიებს (NBG Risk Radar) და საერთაშორისო სექტორულ კვლეევბს (UNEP &amp; სხვ.). ძირითადი პარამეტრები მოიცავს, კლიმატური საფრთხეების ალბათობას, ზემოქმედების დონეს და აქტივების მოწყვლადობას;
 • სცენარული ანალიზი მოიცავს, გეოგრაფიულ დონეს, პორტფელს (ბიზნეს სესხებს განსაკუთრებით), სექტორებს (აგრო, ენერგეტიკა, წარმოება და სხვა) და აქტივებს;
 • სცენარული ანალიზის შედეგები გამოიყენება, სტრატეგიული დაგეგმვისა და Climate Transition Plan-ის ეფექტურ იმპლენეტაციაში, დეკარბონიზაციის მიზნების განსაზღვრასა ან/და გაუმჯობესებაში, მაღალი რისკის სექტორებისა და მაღალი რისკის რეგიონების იდენტიფიცირებაში, საკრედიტო გადაწყვეტილების მიღების პროცესში, რისკების შერბილების ღონისძიებების დაგეგმვაში.</t>
  </si>
  <si>
    <t xml:space="preserve"> • გაიზარდა ლიბერთი ბანკის ე.წ. მწვანე პორტფელი და სამუშაო პროცესში - გაიზარდა ბანკის თანამშრომლების გარემოსდაცვითი ცნობიერების დონე, რასაც ასევე ხელი შეუწყო ბანკის შიგნით ESG Working Group-ის ჩამოყალიბებამ;
 • მოკლე, საშუალო და გრძელვადიან პერიოდში ESG ფაქტორები მოსალოდნელია, რომ: გავლენას მოახდენს პორტფელის ხარისხსა და რისკის პროფილზე, შეცვლის სექტორულ ექსპოზიციებს, და გაზრდის ინვესტიციას "მწვანე" ან/და "მდგრადი" მიმართულებით.</t>
  </si>
  <si>
    <t xml:space="preserve">  • ლიბერთი ბანკი ახორციელდებს მდგრად დაკრედიტებას, რომლის ფარგლებშიც მწვანე სესხები ძირითადად მოიცავს მზის ენერგიის პროექტებს, 2025 წლის მდგომარეობით მწვანე სესხების მოცულობამ შეადგინა 0.30%;
 • ბანკი გეგმავს მწვანე მდგრადი დაფინანსების გაფართოებას, მწვანე სესხების წილის გაზრდის გზით და კონკრეტულ სექტორებზე ფოკუსირებით;
 • ბანკი ESG ვალდებულებებთან შესაბამისობას გეგმავს შემდეგი მექანიზმებით: კლიმატური რისკების მონიტორინგით, დაფინანსებული ემისიების წლიური დაანგარიშებით და KPI-ების მიღწევის მონიტორინგით.</t>
  </si>
  <si>
    <t xml:space="preserve"> • ლიბერთი ბანკი აფასებს კონტრაგენტების ESG/კლიმატური რისკების მართვის შესაძლებლობას სტრუქტურირებული Climate &amp; Environmental Due Diligence პროცესის ფარგლებში. შეფასება დაეფუძნება მონაცემთა შეგროვებას, კლიმატურ heatmap ანალიზს და scorecard სისტემებს. კრიტერიუმები მოიცავს - კლიენტის ESG მმართველობასა და სტრატეგიას, ემისიების მონიტორინგსა და ანგარიშგებას, კლიმატურ რისკებზე მგრძნობელობასა და ადაპტაციის შესაძლებლობას. შედეგად კლიენტს ენიჭება რისკის დონე (Low, Medium, High) რაც აისახება საკრედიტო კომიტეტის ოქმში;
 • ბანკი აქტიურად მართავს დიალოგებს კლიენტებთან ESG რისკების შერბილების მიზნით. ძირითადი პრაქტიკა ეფუძნება - რეგულარულ კომუნიკაციას, საქმიანობის გარემოსდაცვითი რისკების შეფასებასა და საკომპენსაციო/შემარბილებელი ღონისძიებების განსაზღვრას. ბიზნეს სესხების შემთხვევაში ხელშეკრულების განუყოფელ ნაწილს წარმოადგენს ESG ვალდებულებები, რომლის არშესრულების შემთხვევაშიც ესკალაზიის მექანიზმი იგივეა, რაც სახელშეკრულებო ნებისმიერი პირობის დარღვევის დროს.</t>
  </si>
  <si>
    <t>2025 წლისთვის კონკრეტული სამიზნე მაჩვენებელი ბანკს არ ჰქონია</t>
  </si>
  <si>
    <t>1 hour</t>
  </si>
  <si>
    <t>სულ მცირე წელიწადში ერთხელ</t>
  </si>
  <si>
    <t>ლიბერთი ბანკში ქაღალდის ნარჩენების შემცირების მიზნით, მინიმუმამდეა დაყვანილი სამუშაო სივრცეებში პრინტერების ოდენობა, ამასთან, თითქმის ყველანაირი კორესპონდენციის გაფორმება იწარმოება ელექტრონულად</t>
  </si>
  <si>
    <t>ციფრი მოიცავს სასამართლოში მიმდინარე/დასრულებელ დავებს</t>
  </si>
  <si>
    <t xml:space="preserve">ბანკი ატარებს კმაყოფილების კვლევას ყოველთვიურად. იზომება NPS, CSAT და CES პარამეტრები. 
კვლევის ცდიმოლებაა - წლიურად 0.83%, კვარტლურად - 1.66%, ხოლო თვიურად 2.87%.
ძირითადი რეპორტები იქმნება კვარტლურად და წლიურად. 2025 წლის ჯამური NPS იყო 72.0, CSAT – 96,7, CES- 97.1.
ამის გარდა ბანკი ატარებს როგორც კვარტლურად, ასევე წლიურად სხვადასხვა სეგმენტზე კმაყოფილებების კვლევას (მაგ. სტუდიო, ბიზნესის მიმართულებები, საკრედიტო თუ სოციალური სეგმენტი და ა.შ.). </t>
  </si>
  <si>
    <t xml:space="preserve">CSR პროექტებიდან ადგილობრივი თემების მხარდასაჭერად განხორციელებული პროექტებიდან შეგვიძლია გამოვყოთ   შემდეგი პროექტები:
1„მთიელი წიგნები“ -„მთიელი წიგნები“ უკვე ოთხი წელია ზრუნავს მაღალმთიან სოფლებში მცხოვრები ბავშვებისთვის წიგნებზე ხელმისაწვდომობის გაზრდასა და წიგნიერების განვითარებაზე.
პროექტი ხელს უწყობს წიგნის პოპულარიზაციას, კითხვის ინტერესის გაჩენასა და კრიტიკული აზროვნების განვითარებას იმ გარემოში, სადაც, საგანმანათლებლო რესურსებზე შეზღუდული წვდომის გამო, ეს განსაკუთრებით მნიშვნელოვანია.
2. „ახალგაზრდული მეწარმეობა სოფლის განვითარებისთვის“ - პროექტის ფარგლებში ახალგაზრდებს საშუალება მიეცათ, განევითარებინათ სამეწარმეო უნარები და შეექმნათ ან გაეფართოებინათ 50-ზე მეტი საწარმო, რაც ხელს უწყობს ეკონომიკური შესაძლებლობების ზრდას და უზრუნველყოფს რეგიონებში თანაბარი სამეწარმეო პირობების შექმნას.
ლიბერთის მხარდაჭერით გახორციელდა ფინანსური წიგნიერების პროგრამა, რომელიც აძლიერებს პროექტის გრძელვადიან სოციალურ გავლენას.
3. “My Doc” -ლიბერთის სოციალური პროექტი MY DOC ხარისხიან სამედიცინო მომსახურებაზე ხელმისაწვდომობას ზრდის იმ ადამიანებისთვის, ვისთვისაც ეს სერვისი შეზღუდულია. 
თანამედროვე ტექნოლოგიებით აღჭურვილი მოძრავი კლინიკა ქვეყნის მასშტაბით  მოსახლეობას უფასო სამედიცინო მომსახურებას სთავაზობს, რაც მნიშვნელოვნად ამცირებს ჯანდაცვაზე წვდომის ბარიერებს რეგიონებში.
2025 წლიდან პროგრამას დაემატა ოფთალმოლოგიური სკრინინგი, რაც აძლიერებს პრევენციული ჯანდაცვის კომპონენტს. </t>
  </si>
  <si>
    <t xml:space="preserve">„ახალგაზრდული მეწარმეობა სოფლის განვითარებისთვის“ - პროექტის ფარგლებში ახალგაზრდებს საშუალება მიეცათ, განევითარებინათ სამეწარმეო უნარები და შეექმნათ ან გაეფართოებინათ 50-ზე მეტი საწარმო, რაც ხელს უწყობს ეკონომიკური შესაძლებლობების ზრდას და უზრუნველყოფს რეგიონებში თანაბარი სამეწარმეო პირობების შექმნას.
ლიბერთის მხარდაჭერით გახორციელდა ფინანსური წიგნიერების პროგრამა, რომელიც აძლიერებს პროექტის გრძელვადიან სოციალურ გავლენას.
„ინკლუზიური გარემო და თანასწორი შესაძლებლობები“ ლიბერთისა და საქართველოს განვითარების ფონდის (GDF) თანამშრომლობით ხორციელდება და უზრუნველყოფს შშმ პირებისთვის ადაპტირებული მომსახურების გარემოს შექმნას. პროექტის ფარგლებში შემუშავდა და დაინერგა სივრცითი მისაწვდომობის სტანდარტი და შშმ პირების პოლიტიკის დოკუმენტი, რაც უზღუნველყოფს ინკლუზიურ და მომხმარებელზე ორიენტირებულ სერვისს </t>
  </si>
  <si>
    <t>ლიბერთი ბანკი ყოველწლიურად აფასებს  მის მიერ  განხორციელებული CSR ინიციატივების ფარგლებში თუ რამდენმა ადამიანმა მიიღო სხვადასხვა სახის  ბენეფიტი - 2025 წლის მანძილზე 40,1952 ადამიანს ქონდა შესაძლებლობა ჩართულიყო ლიბერთის მიერ ინიცირებულ პროექტებში.</t>
  </si>
  <si>
    <t xml:space="preserve">„ახალგაზრდული მეწარმეობა სოფლის განვითარებისთვის ფარგლებში ლიბერთი ბანკმა შექმნა სპეციალური სასწავლო მოდული ფინანსური წიგნიერების მიმართულებით. ასევე ლიბერთი ბანკი ეროვნულ ბანკთან ერთად ჩართულია მოზარდებისთვის შექმნილ ფინანსური წიგნიერების ასამაღლებელ აქტივობებში </t>
  </si>
  <si>
    <t>ლიბერთი ი ბანკი ყოველწლიურად აფასებს  მის მიერ  განხორციელებული CSR ინიციატივების ფარგლებში თუ რამდენმა ადამიანმა მიიღო სხვადასხვა სახის  ბენეფიტი - 2025 წლის მანძილზე 40,1952 ადამიანს ქონდა შესაძლებლობა ჩართულიყო ლიბერთის მიერ ინიცირებულ პროექტებში.</t>
  </si>
  <si>
    <t xml:space="preserve">ახორციელებს მხოლოდ სპეციალიზირებული პროექტების შემთხვევაში - როგორიცაა  შშმ პირებისთვის შექმნილი  მომსახურების სერვისები. </t>
  </si>
  <si>
    <t>ლიბერთი ბანკი</t>
  </si>
  <si>
    <t>31.12.2025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_(* \(#,##0.00\);_(* &quot;-&quot;??_);_(@_)"/>
    <numFmt numFmtId="164" formatCode="_(* #,##0_);_(* \(#,##0\);_(* &quot;-&quot;??_);_(@_)"/>
    <numFmt numFmtId="165" formatCode="0.000"/>
  </numFmts>
  <fonts count="56" x14ac:knownFonts="1">
    <font>
      <sz val="11"/>
      <color theme="1"/>
      <name val="Calibri"/>
      <family val="2"/>
      <scheme val="minor"/>
    </font>
    <font>
      <sz val="11"/>
      <color theme="1"/>
      <name val="Calibri"/>
      <family val="2"/>
      <scheme val="minor"/>
    </font>
    <font>
      <b/>
      <u/>
      <sz val="20"/>
      <color theme="0"/>
      <name val="Segoe UI"/>
      <family val="2"/>
    </font>
    <font>
      <sz val="11"/>
      <color theme="0"/>
      <name val="Segoe UI"/>
      <family val="2"/>
    </font>
    <font>
      <b/>
      <u/>
      <sz val="16"/>
      <color theme="3"/>
      <name val="Segoe UI"/>
      <family val="2"/>
    </font>
    <font>
      <sz val="11"/>
      <color theme="1"/>
      <name val="Segoe UI"/>
      <family val="2"/>
    </font>
    <font>
      <u/>
      <sz val="14"/>
      <color theme="0"/>
      <name val="Segoe UI"/>
      <family val="2"/>
    </font>
    <font>
      <u/>
      <sz val="14"/>
      <color theme="3"/>
      <name val="Segoe UI"/>
      <family val="2"/>
    </font>
    <font>
      <i/>
      <sz val="11"/>
      <color rgb="FF3C5E57"/>
      <name val="Segoe UI"/>
      <family val="2"/>
    </font>
    <font>
      <b/>
      <i/>
      <u val="double"/>
      <sz val="12"/>
      <color theme="0"/>
      <name val="Segoe UI"/>
      <family val="2"/>
    </font>
    <font>
      <i/>
      <sz val="12"/>
      <color theme="0"/>
      <name val="Segoe UI"/>
      <family val="2"/>
    </font>
    <font>
      <b/>
      <u/>
      <sz val="16"/>
      <color theme="0"/>
      <name val="Segoe UI"/>
      <family val="2"/>
    </font>
    <font>
      <i/>
      <sz val="12"/>
      <color theme="1" tint="0.249977111117893"/>
      <name val="Segoe UI"/>
      <family val="2"/>
    </font>
    <font>
      <b/>
      <u/>
      <sz val="16"/>
      <color theme="1" tint="0.249977111117893"/>
      <name val="Segoe UI"/>
      <family val="2"/>
    </font>
    <font>
      <sz val="9"/>
      <color theme="1"/>
      <name val="Segoe UI"/>
      <family val="2"/>
    </font>
    <font>
      <sz val="11"/>
      <color theme="1" tint="0.249977111117893"/>
      <name val="Segoe UI"/>
      <family val="2"/>
    </font>
    <font>
      <sz val="10"/>
      <color theme="1" tint="0.249977111117893"/>
      <name val="Segoe UI"/>
      <family val="2"/>
    </font>
    <font>
      <b/>
      <sz val="10"/>
      <color theme="1" tint="0.249977111117893"/>
      <name val="Segoe UI"/>
      <family val="2"/>
    </font>
    <font>
      <sz val="9"/>
      <color theme="1" tint="0.249977111117893"/>
      <name val="Segoe UI"/>
      <family val="2"/>
    </font>
    <font>
      <sz val="14"/>
      <color rgb="FF3C5E57"/>
      <name val="Segoe UI"/>
      <family val="2"/>
    </font>
    <font>
      <b/>
      <sz val="12"/>
      <color rgb="FF3C5E57"/>
      <name val="Segoe UI"/>
      <family val="2"/>
    </font>
    <font>
      <i/>
      <sz val="9"/>
      <color theme="0"/>
      <name val="Segoe UI"/>
      <family val="2"/>
    </font>
    <font>
      <sz val="24"/>
      <color theme="1"/>
      <name val="Segoe UI"/>
      <family val="2"/>
    </font>
    <font>
      <b/>
      <u/>
      <sz val="22"/>
      <color theme="0"/>
      <name val="Segoe UI"/>
      <family val="2"/>
    </font>
    <font>
      <i/>
      <sz val="10"/>
      <color theme="0"/>
      <name val="Segoe UI"/>
      <family val="2"/>
    </font>
    <font>
      <sz val="10"/>
      <color theme="1"/>
      <name val="Segoe UI"/>
      <family val="2"/>
    </font>
    <font>
      <b/>
      <i/>
      <u val="double"/>
      <sz val="11"/>
      <color rgb="FFFF0000"/>
      <name val="Segoe UI"/>
      <family val="2"/>
    </font>
    <font>
      <sz val="14"/>
      <color theme="1"/>
      <name val="Segoe UI"/>
      <family val="2"/>
    </font>
    <font>
      <i/>
      <sz val="11"/>
      <color theme="0"/>
      <name val="Segoe UI"/>
      <family val="2"/>
    </font>
    <font>
      <i/>
      <sz val="10"/>
      <color theme="3" tint="-0.249977111117893"/>
      <name val="Segoe UI"/>
      <family val="2"/>
    </font>
    <font>
      <sz val="12"/>
      <color rgb="FF3C5E57"/>
      <name val="Segoe UI"/>
      <family val="2"/>
    </font>
    <font>
      <b/>
      <sz val="18"/>
      <color rgb="FF3C5E57"/>
      <name val="Segoe UI"/>
      <family val="2"/>
    </font>
    <font>
      <sz val="16"/>
      <color theme="1"/>
      <name val="Segoe UI"/>
      <family val="2"/>
    </font>
    <font>
      <b/>
      <sz val="18"/>
      <color theme="3"/>
      <name val="Segoe UI"/>
      <family val="2"/>
    </font>
    <font>
      <b/>
      <sz val="10"/>
      <color theme="1"/>
      <name val="Segoe UI"/>
      <family val="2"/>
    </font>
    <font>
      <b/>
      <sz val="18"/>
      <color theme="7" tint="-0.499984740745262"/>
      <name val="Segoe UI"/>
      <family val="2"/>
    </font>
    <font>
      <b/>
      <sz val="9"/>
      <color theme="1"/>
      <name val="Segoe UI"/>
      <family val="2"/>
    </font>
    <font>
      <b/>
      <sz val="9"/>
      <color rgb="FF3C5E57"/>
      <name val="Segoe UI"/>
      <family val="2"/>
    </font>
    <font>
      <b/>
      <sz val="10"/>
      <color rgb="FF3C5E57"/>
      <name val="Segoe UI"/>
      <family val="2"/>
    </font>
    <font>
      <sz val="10"/>
      <name val="Segoe UI"/>
      <family val="2"/>
    </font>
    <font>
      <i/>
      <sz val="10"/>
      <name val="Segoe UI"/>
      <family val="2"/>
    </font>
    <font>
      <b/>
      <sz val="14"/>
      <color theme="1"/>
      <name val="Segoe UI"/>
      <family val="2"/>
    </font>
    <font>
      <u/>
      <sz val="11"/>
      <color theme="10"/>
      <name val="Calibri"/>
      <family val="2"/>
      <scheme val="minor"/>
    </font>
    <font>
      <b/>
      <sz val="11"/>
      <color rgb="FF3C5E57"/>
      <name val="Segoe UI"/>
      <family val="2"/>
    </font>
    <font>
      <b/>
      <sz val="12"/>
      <color theme="1"/>
      <name val="Segoe UI"/>
      <family val="2"/>
    </font>
    <font>
      <b/>
      <sz val="9"/>
      <color theme="1" tint="0.249977111117893"/>
      <name val="Segoe UI"/>
      <family val="2"/>
    </font>
    <font>
      <i/>
      <u/>
      <sz val="11"/>
      <color theme="0"/>
      <name val="Segoe UI"/>
      <family val="2"/>
    </font>
    <font>
      <i/>
      <u val="double"/>
      <sz val="11"/>
      <color theme="0"/>
      <name val="Segoe UI"/>
      <family val="2"/>
    </font>
    <font>
      <b/>
      <sz val="12"/>
      <color theme="1" tint="0.249977111117893"/>
      <name val="Segoe UI"/>
      <family val="2"/>
    </font>
    <font>
      <i/>
      <sz val="10"/>
      <color theme="1"/>
      <name val="Segoe UI"/>
      <family val="2"/>
    </font>
    <font>
      <sz val="10"/>
      <color rgb="FFFF0000"/>
      <name val="Segoe UI"/>
      <family val="2"/>
    </font>
    <font>
      <sz val="10"/>
      <color theme="1" tint="0.249977111117893"/>
      <name val="Calibri"/>
      <family val="2"/>
    </font>
    <font>
      <b/>
      <sz val="10"/>
      <color rgb="FF0070C0"/>
      <name val="Segoe UI"/>
      <family val="2"/>
    </font>
    <font>
      <sz val="8"/>
      <name val="Calibri"/>
      <family val="2"/>
      <scheme val="minor"/>
    </font>
    <font>
      <b/>
      <u/>
      <sz val="16"/>
      <color rgb="FFFF0000"/>
      <name val="Segoe UI"/>
      <family val="2"/>
    </font>
    <font>
      <sz val="11"/>
      <color rgb="FFFF0000"/>
      <name val="Segoe UI"/>
      <family val="2"/>
    </font>
  </fonts>
  <fills count="13">
    <fill>
      <patternFill patternType="none"/>
    </fill>
    <fill>
      <patternFill patternType="gray125"/>
    </fill>
    <fill>
      <patternFill patternType="solid">
        <fgColor rgb="FF515151"/>
        <bgColor indexed="64"/>
      </patternFill>
    </fill>
    <fill>
      <patternFill patternType="solid">
        <fgColor rgb="FFFBFAF7"/>
        <bgColor indexed="64"/>
      </patternFill>
    </fill>
    <fill>
      <patternFill patternType="solid">
        <fgColor theme="0" tint="-0.14999847407452621"/>
        <bgColor indexed="64"/>
      </patternFill>
    </fill>
    <fill>
      <patternFill patternType="solid">
        <fgColor rgb="FFBDD5D0"/>
        <bgColor indexed="64"/>
      </patternFill>
    </fill>
    <fill>
      <patternFill patternType="solid">
        <fgColor rgb="FFECF4F3"/>
        <bgColor indexed="64"/>
      </patternFill>
    </fill>
    <fill>
      <patternFill patternType="solid">
        <fgColor rgb="FFEAF2F0"/>
        <bgColor indexed="64"/>
      </patternFill>
    </fill>
    <fill>
      <patternFill patternType="solid">
        <fgColor rgb="FFD0E0E3"/>
        <bgColor indexed="64"/>
      </patternFill>
    </fill>
    <fill>
      <patternFill patternType="solid">
        <fgColor rgb="FFECF3F4"/>
        <bgColor indexed="64"/>
      </patternFill>
    </fill>
    <fill>
      <patternFill patternType="solid">
        <fgColor rgb="FFC7BFCB"/>
        <bgColor indexed="64"/>
      </patternFill>
    </fill>
    <fill>
      <patternFill patternType="solid">
        <fgColor rgb="FFF2F1F3"/>
        <bgColor indexed="64"/>
      </patternFill>
    </fill>
    <fill>
      <patternFill patternType="solid">
        <fgColor rgb="FFF5F2EB"/>
        <bgColor indexed="64"/>
      </patternFill>
    </fill>
  </fills>
  <borders count="42">
    <border>
      <left/>
      <right/>
      <top/>
      <bottom/>
      <diagonal/>
    </border>
    <border>
      <left style="thin">
        <color theme="0"/>
      </left>
      <right style="thin">
        <color theme="0"/>
      </right>
      <top style="thin">
        <color theme="0"/>
      </top>
      <bottom style="thin">
        <color theme="0"/>
      </bottom>
      <diagonal/>
    </border>
    <border>
      <left style="thin">
        <color indexed="64"/>
      </left>
      <right style="thin">
        <color indexed="64"/>
      </right>
      <top style="thin">
        <color indexed="64"/>
      </top>
      <bottom style="double">
        <color indexed="64"/>
      </bottom>
      <diagonal/>
    </border>
    <border>
      <left style="thin">
        <color theme="1" tint="0.24994659260841701"/>
      </left>
      <right style="thin">
        <color theme="1" tint="0.24994659260841701"/>
      </right>
      <top style="thin">
        <color indexed="64"/>
      </top>
      <bottom style="double">
        <color indexed="64"/>
      </bottom>
      <diagonal/>
    </border>
    <border>
      <left style="thin">
        <color indexed="64"/>
      </left>
      <right style="thin">
        <color indexed="64"/>
      </right>
      <top style="thin">
        <color indexed="64"/>
      </top>
      <bottom style="thin">
        <color indexed="64"/>
      </bottom>
      <diagonal/>
    </border>
    <border>
      <left style="thin">
        <color theme="1" tint="0.24994659260841701"/>
      </left>
      <right style="thin">
        <color theme="1" tint="0.24994659260841701"/>
      </right>
      <top style="thin">
        <color indexed="64"/>
      </top>
      <bottom style="thin">
        <color indexed="64"/>
      </bottom>
      <diagonal/>
    </border>
    <border>
      <left style="thin">
        <color theme="1" tint="0.24994659260841701"/>
      </left>
      <right style="thin">
        <color theme="1" tint="0.24994659260841701"/>
      </right>
      <top/>
      <bottom style="thin">
        <color indexed="64"/>
      </bottom>
      <diagonal/>
    </border>
    <border>
      <left style="thin">
        <color indexed="64"/>
      </left>
      <right style="thin">
        <color indexed="64"/>
      </right>
      <top/>
      <bottom style="thin">
        <color indexed="64"/>
      </bottom>
      <diagonal/>
    </border>
    <border>
      <left style="thin">
        <color theme="1" tint="0.24994659260841701"/>
      </left>
      <right/>
      <top style="thin">
        <color theme="1" tint="0.24994659260841701"/>
      </top>
      <bottom style="double">
        <color indexed="64"/>
      </bottom>
      <diagonal/>
    </border>
    <border>
      <left/>
      <right style="thin">
        <color theme="1" tint="0.24994659260841701"/>
      </right>
      <top style="thin">
        <color theme="1" tint="0.24994659260841701"/>
      </top>
      <bottom style="double">
        <color indexed="64"/>
      </bottom>
      <diagonal/>
    </border>
    <border>
      <left style="thin">
        <color theme="1" tint="0.24994659260841701"/>
      </left>
      <right style="thin">
        <color theme="1" tint="0.24994659260841701"/>
      </right>
      <top style="thin">
        <color theme="1" tint="0.24994659260841701"/>
      </top>
      <bottom style="double">
        <color indexed="64"/>
      </bottom>
      <diagonal/>
    </border>
    <border>
      <left style="thin">
        <color theme="1" tint="0.24994659260841701"/>
      </left>
      <right style="thin">
        <color theme="1" tint="0.24994659260841701"/>
      </right>
      <top style="thin">
        <color indexed="64"/>
      </top>
      <bottom/>
      <diagonal/>
    </border>
    <border>
      <left style="thin">
        <color theme="1" tint="0.24994659260841701"/>
      </left>
      <right style="thin">
        <color theme="1" tint="0.24994659260841701"/>
      </right>
      <top/>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bottom/>
      <diagonal/>
    </border>
    <border>
      <left style="thin">
        <color indexed="64"/>
      </left>
      <right/>
      <top/>
      <bottom/>
      <diagonal/>
    </border>
    <border>
      <left style="thin">
        <color indexed="64"/>
      </left>
      <right style="thin">
        <color indexed="64"/>
      </right>
      <top style="dotted">
        <color indexed="64"/>
      </top>
      <bottom style="dotted">
        <color indexed="64"/>
      </bottom>
      <diagonal/>
    </border>
    <border>
      <left style="thin">
        <color indexed="64"/>
      </left>
      <right style="thin">
        <color indexed="64"/>
      </right>
      <top/>
      <bottom style="dotted">
        <color indexed="64"/>
      </bottom>
      <diagonal/>
    </border>
    <border>
      <left style="thin">
        <color indexed="64"/>
      </left>
      <right/>
      <top/>
      <bottom style="thin">
        <color indexed="64"/>
      </bottom>
      <diagonal/>
    </border>
    <border>
      <left style="thin">
        <color indexed="64"/>
      </left>
      <right style="thin">
        <color indexed="64"/>
      </right>
      <top/>
      <bottom style="double">
        <color indexed="64"/>
      </bottom>
      <diagonal/>
    </border>
    <border>
      <left style="thin">
        <color indexed="64"/>
      </left>
      <right/>
      <top style="thin">
        <color indexed="64"/>
      </top>
      <bottom style="double">
        <color indexed="64"/>
      </bottom>
      <diagonal/>
    </border>
    <border>
      <left style="thin">
        <color indexed="64"/>
      </left>
      <right style="thin">
        <color indexed="64"/>
      </right>
      <top style="double">
        <color indexed="64"/>
      </top>
      <bottom/>
      <diagonal/>
    </border>
    <border>
      <left/>
      <right/>
      <top/>
      <bottom style="double">
        <color indexed="64"/>
      </bottom>
      <diagonal/>
    </border>
    <border>
      <left style="thin">
        <color indexed="64"/>
      </left>
      <right style="thin">
        <color indexed="64"/>
      </right>
      <top/>
      <bottom style="medium">
        <color indexed="64"/>
      </bottom>
      <diagonal/>
    </border>
    <border>
      <left style="thin">
        <color indexed="64"/>
      </left>
      <right style="thin">
        <color indexed="64"/>
      </right>
      <top style="thin">
        <color indexed="64"/>
      </top>
      <bottom style="medium">
        <color indexed="64"/>
      </bottom>
      <diagonal/>
    </border>
    <border>
      <left/>
      <right style="thin">
        <color indexed="64"/>
      </right>
      <top/>
      <bottom/>
      <diagonal/>
    </border>
    <border>
      <left style="thin">
        <color indexed="64"/>
      </left>
      <right style="thin">
        <color indexed="64"/>
      </right>
      <top style="thin">
        <color indexed="64"/>
      </top>
      <bottom style="dotted">
        <color indexed="64"/>
      </bottom>
      <diagonal/>
    </border>
    <border>
      <left style="thin">
        <color indexed="64"/>
      </left>
      <right style="thin">
        <color indexed="64"/>
      </right>
      <top style="dotted">
        <color indexed="64"/>
      </top>
      <bottom style="thin">
        <color indexed="64"/>
      </bottom>
      <diagonal/>
    </border>
    <border>
      <left style="thin">
        <color indexed="64"/>
      </left>
      <right/>
      <top/>
      <bottom style="double">
        <color indexed="64"/>
      </bottom>
      <diagonal/>
    </border>
    <border>
      <left/>
      <right style="thin">
        <color indexed="64"/>
      </right>
      <top/>
      <bottom style="thin">
        <color indexed="64"/>
      </bottom>
      <diagonal/>
    </border>
    <border>
      <left/>
      <right style="thin">
        <color indexed="64"/>
      </right>
      <top/>
      <bottom style="double">
        <color indexed="64"/>
      </bottom>
      <diagonal/>
    </border>
    <border>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right/>
      <top style="double">
        <color indexed="64"/>
      </top>
      <bottom/>
      <diagonal/>
    </border>
    <border>
      <left/>
      <right/>
      <top/>
      <bottom style="medium">
        <color indexed="64"/>
      </bottom>
      <diagonal/>
    </border>
    <border>
      <left style="thin">
        <color indexed="64"/>
      </left>
      <right/>
      <top/>
      <bottom style="medium">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5">
    <xf numFmtId="0" fontId="0" fillId="0" borderId="0"/>
    <xf numFmtId="9" fontId="1" fillId="0" borderId="0" applyFont="0" applyFill="0" applyBorder="0" applyAlignment="0" applyProtection="0"/>
    <xf numFmtId="9" fontId="1" fillId="0" borderId="0" applyFont="0" applyFill="0" applyBorder="0" applyAlignment="0" applyProtection="0"/>
    <xf numFmtId="0" fontId="42" fillId="0" borderId="0" applyNumberFormat="0" applyFill="0" applyBorder="0" applyAlignment="0" applyProtection="0"/>
    <xf numFmtId="43" fontId="1" fillId="0" borderId="0" applyFont="0" applyFill="0" applyBorder="0" applyAlignment="0" applyProtection="0"/>
  </cellStyleXfs>
  <cellXfs count="362">
    <xf numFmtId="0" fontId="0" fillId="0" borderId="0" xfId="0"/>
    <xf numFmtId="0" fontId="3" fillId="2" borderId="0" xfId="0" applyFont="1" applyFill="1"/>
    <xf numFmtId="0" fontId="4" fillId="2" borderId="0" xfId="0" applyFont="1" applyFill="1" applyAlignment="1">
      <alignment horizontal="center" vertical="center"/>
    </xf>
    <xf numFmtId="0" fontId="5" fillId="2" borderId="0" xfId="0" applyFont="1" applyFill="1"/>
    <xf numFmtId="0" fontId="6" fillId="2" borderId="0" xfId="0" applyFont="1" applyFill="1" applyAlignment="1">
      <alignment horizontal="left" vertical="center"/>
    </xf>
    <xf numFmtId="0" fontId="7" fillId="2" borderId="0" xfId="0" applyFont="1" applyFill="1" applyAlignment="1">
      <alignment horizontal="left" vertical="center"/>
    </xf>
    <xf numFmtId="0" fontId="5" fillId="0" borderId="0" xfId="0" applyFont="1"/>
    <xf numFmtId="0" fontId="5" fillId="0" borderId="0" xfId="0" applyFont="1" applyAlignment="1">
      <alignment vertical="center" wrapText="1"/>
    </xf>
    <xf numFmtId="0" fontId="14" fillId="0" borderId="0" xfId="0" applyFont="1" applyAlignment="1">
      <alignment vertical="center" wrapText="1"/>
    </xf>
    <xf numFmtId="0" fontId="5" fillId="0" borderId="0" xfId="0" applyFont="1" applyAlignment="1">
      <alignment vertical="center"/>
    </xf>
    <xf numFmtId="0" fontId="5" fillId="2" borderId="0" xfId="0" applyFont="1" applyFill="1" applyAlignment="1">
      <alignment vertical="center" wrapText="1"/>
    </xf>
    <xf numFmtId="0" fontId="14" fillId="2" borderId="0" xfId="0" applyFont="1" applyFill="1" applyAlignment="1">
      <alignment vertical="center" wrapText="1"/>
    </xf>
    <xf numFmtId="0" fontId="5" fillId="2" borderId="0" xfId="0" applyFont="1" applyFill="1" applyAlignment="1">
      <alignment vertical="center"/>
    </xf>
    <xf numFmtId="0" fontId="16" fillId="3" borderId="3" xfId="0" applyFont="1" applyFill="1" applyBorder="1" applyAlignment="1">
      <alignment horizontal="justify" vertical="center" wrapText="1"/>
    </xf>
    <xf numFmtId="0" fontId="18" fillId="3" borderId="3" xfId="0" applyFont="1" applyFill="1" applyBorder="1" applyAlignment="1">
      <alignment horizontal="center" vertical="center" wrapText="1"/>
    </xf>
    <xf numFmtId="0" fontId="15" fillId="3" borderId="3" xfId="0" applyFont="1" applyFill="1" applyBorder="1" applyAlignment="1">
      <alignment horizontal="center" vertical="center"/>
    </xf>
    <xf numFmtId="0" fontId="16" fillId="3" borderId="5" xfId="0" applyFont="1" applyFill="1" applyBorder="1" applyAlignment="1">
      <alignment horizontal="justify" vertical="center" wrapText="1"/>
    </xf>
    <xf numFmtId="0" fontId="18" fillId="3" borderId="6" xfId="0" applyFont="1" applyFill="1" applyBorder="1" applyAlignment="1">
      <alignment horizontal="center" vertical="center" wrapText="1"/>
    </xf>
    <xf numFmtId="0" fontId="15" fillId="3" borderId="6" xfId="0" applyFont="1" applyFill="1" applyBorder="1" applyAlignment="1">
      <alignment horizontal="center" vertical="center"/>
    </xf>
    <xf numFmtId="0" fontId="19" fillId="0" borderId="0" xfId="0" applyFont="1"/>
    <xf numFmtId="0" fontId="20" fillId="4" borderId="8" xfId="0" applyFont="1" applyFill="1" applyBorder="1" applyAlignment="1">
      <alignment horizontal="center" vertical="center"/>
    </xf>
    <xf numFmtId="0" fontId="20" fillId="4" borderId="10" xfId="0" applyFont="1" applyFill="1" applyBorder="1" applyAlignment="1">
      <alignment horizontal="center" vertical="center"/>
    </xf>
    <xf numFmtId="0" fontId="10" fillId="0" borderId="0" xfId="0" applyFont="1" applyAlignment="1">
      <alignment horizontal="left" vertical="center" wrapText="1"/>
    </xf>
    <xf numFmtId="0" fontId="21" fillId="0" borderId="0" xfId="0" applyFont="1" applyAlignment="1">
      <alignment horizontal="left" vertical="center" wrapText="1"/>
    </xf>
    <xf numFmtId="0" fontId="10" fillId="2" borderId="0" xfId="0" applyFont="1" applyFill="1" applyAlignment="1">
      <alignment horizontal="left" vertical="center" wrapText="1"/>
    </xf>
    <xf numFmtId="0" fontId="21" fillId="2" borderId="0" xfId="0" applyFont="1" applyFill="1" applyAlignment="1">
      <alignment horizontal="left" vertical="center" wrapText="1"/>
    </xf>
    <xf numFmtId="0" fontId="22" fillId="0" borderId="0" xfId="0" applyFont="1"/>
    <xf numFmtId="0" fontId="24" fillId="2" borderId="0" xfId="0" applyFont="1" applyFill="1" applyAlignment="1">
      <alignment horizontal="left" vertical="center" wrapText="1"/>
    </xf>
    <xf numFmtId="0" fontId="24" fillId="0" borderId="0" xfId="0" applyFont="1" applyAlignment="1">
      <alignment horizontal="left" vertical="center" wrapText="1"/>
    </xf>
    <xf numFmtId="0" fontId="16" fillId="3" borderId="11" xfId="0" applyFont="1" applyFill="1" applyBorder="1" applyAlignment="1">
      <alignment horizontal="justify" vertical="center" wrapText="1"/>
    </xf>
    <xf numFmtId="0" fontId="25" fillId="0" borderId="0" xfId="0" applyFont="1" applyAlignment="1">
      <alignment vertical="center" wrapText="1"/>
    </xf>
    <xf numFmtId="0" fontId="25" fillId="2" borderId="0" xfId="0" applyFont="1" applyFill="1" applyAlignment="1">
      <alignment vertical="center" wrapText="1"/>
    </xf>
    <xf numFmtId="0" fontId="10" fillId="2" borderId="0" xfId="0" applyFont="1" applyFill="1" applyBorder="1" applyAlignment="1">
      <alignment horizontal="left" vertical="center" wrapText="1"/>
    </xf>
    <xf numFmtId="0" fontId="24" fillId="2" borderId="0" xfId="0" applyFont="1" applyFill="1" applyBorder="1" applyAlignment="1">
      <alignment horizontal="left" vertical="center" wrapText="1"/>
    </xf>
    <xf numFmtId="0" fontId="10" fillId="0" borderId="0" xfId="0" applyFont="1" applyFill="1" applyBorder="1" applyAlignment="1">
      <alignment horizontal="left" vertical="center" wrapText="1"/>
    </xf>
    <xf numFmtId="0" fontId="24" fillId="0" borderId="0" xfId="0" applyFont="1" applyFill="1" applyBorder="1" applyAlignment="1">
      <alignment horizontal="left" vertical="center" wrapText="1"/>
    </xf>
    <xf numFmtId="0" fontId="5" fillId="0" borderId="0" xfId="0" applyFont="1" applyFill="1"/>
    <xf numFmtId="0" fontId="16" fillId="3" borderId="6" xfId="0" applyFont="1" applyFill="1" applyBorder="1" applyAlignment="1">
      <alignment horizontal="justify" vertical="center" wrapText="1"/>
    </xf>
    <xf numFmtId="0" fontId="17" fillId="0" borderId="0" xfId="0" applyFont="1" applyAlignment="1">
      <alignment horizontal="center" vertical="center"/>
    </xf>
    <xf numFmtId="0" fontId="17" fillId="0" borderId="0" xfId="0" applyFont="1" applyAlignment="1">
      <alignment vertical="center"/>
    </xf>
    <xf numFmtId="0" fontId="25" fillId="0" borderId="0" xfId="0" applyFont="1" applyFill="1" applyAlignment="1">
      <alignment horizontal="left"/>
    </xf>
    <xf numFmtId="0" fontId="25" fillId="0" borderId="0" xfId="0" applyFont="1" applyAlignment="1">
      <alignment horizontal="center" vertical="center"/>
    </xf>
    <xf numFmtId="0" fontId="25" fillId="0" borderId="0" xfId="0" applyFont="1" applyAlignment="1"/>
    <xf numFmtId="0" fontId="25" fillId="0" borderId="0" xfId="0" applyFont="1"/>
    <xf numFmtId="0" fontId="27" fillId="0" borderId="0" xfId="0" applyFont="1"/>
    <xf numFmtId="0" fontId="28" fillId="2" borderId="0" xfId="0" applyFont="1" applyFill="1" applyBorder="1" applyAlignment="1">
      <alignment horizontal="center" vertical="center" wrapText="1"/>
    </xf>
    <xf numFmtId="0" fontId="28" fillId="2" borderId="0" xfId="0" applyFont="1" applyFill="1" applyBorder="1" applyAlignment="1">
      <alignment horizontal="left" vertical="center" wrapText="1"/>
    </xf>
    <xf numFmtId="0" fontId="29" fillId="0" borderId="0" xfId="0" applyFont="1" applyFill="1" applyBorder="1" applyAlignment="1">
      <alignment horizontal="center" vertical="center" wrapText="1"/>
    </xf>
    <xf numFmtId="0" fontId="29" fillId="0" borderId="0" xfId="0" applyFont="1" applyFill="1" applyBorder="1" applyAlignment="1">
      <alignment horizontal="left" vertical="center" wrapText="1"/>
    </xf>
    <xf numFmtId="0" fontId="25" fillId="0" borderId="0" xfId="0" applyFont="1" applyFill="1"/>
    <xf numFmtId="0" fontId="20" fillId="4" borderId="4" xfId="0" applyFont="1" applyFill="1" applyBorder="1" applyAlignment="1">
      <alignment horizontal="center" vertical="center"/>
    </xf>
    <xf numFmtId="0" fontId="30" fillId="0" borderId="0" xfId="0" applyFont="1"/>
    <xf numFmtId="0" fontId="32" fillId="0" borderId="0" xfId="0" applyFont="1"/>
    <xf numFmtId="0" fontId="17" fillId="0" borderId="7" xfId="0" applyFont="1" applyBorder="1" applyAlignment="1">
      <alignment horizontal="center" vertical="center"/>
    </xf>
    <xf numFmtId="0" fontId="16" fillId="0" borderId="18" xfId="0" applyFont="1" applyFill="1" applyBorder="1" applyAlignment="1">
      <alignment horizontal="center" vertical="center"/>
    </xf>
    <xf numFmtId="0" fontId="16" fillId="0" borderId="20" xfId="0" applyFont="1" applyFill="1" applyBorder="1" applyAlignment="1">
      <alignment horizontal="center" vertical="center"/>
    </xf>
    <xf numFmtId="0" fontId="16" fillId="0" borderId="21" xfId="0" applyFont="1" applyFill="1" applyBorder="1" applyAlignment="1">
      <alignment horizontal="center" vertical="center"/>
    </xf>
    <xf numFmtId="0" fontId="16" fillId="0" borderId="7" xfId="0" applyFont="1" applyFill="1" applyBorder="1" applyAlignment="1">
      <alignment horizontal="center" vertical="center"/>
    </xf>
    <xf numFmtId="0" fontId="16" fillId="6" borderId="14" xfId="0" applyFont="1" applyFill="1" applyBorder="1" applyAlignment="1">
      <alignment horizontal="left" vertical="center" wrapText="1"/>
    </xf>
    <xf numFmtId="0" fontId="16" fillId="6" borderId="4" xfId="0" applyFont="1" applyFill="1" applyBorder="1" applyAlignment="1">
      <alignment horizontal="center" vertical="center" wrapText="1"/>
    </xf>
    <xf numFmtId="0" fontId="16" fillId="6" borderId="4" xfId="0" applyFont="1" applyFill="1" applyBorder="1" applyAlignment="1">
      <alignment vertical="center" wrapText="1"/>
    </xf>
    <xf numFmtId="0" fontId="16" fillId="0" borderId="14" xfId="0" applyFont="1" applyFill="1" applyBorder="1" applyAlignment="1">
      <alignment horizontal="left" vertical="center" wrapText="1"/>
    </xf>
    <xf numFmtId="0" fontId="16" fillId="0" borderId="4" xfId="0" applyFont="1" applyFill="1" applyBorder="1" applyAlignment="1">
      <alignment horizontal="center" vertical="center"/>
    </xf>
    <xf numFmtId="0" fontId="16" fillId="0" borderId="4" xfId="0" applyFont="1" applyFill="1" applyBorder="1" applyAlignment="1">
      <alignment vertical="center" wrapText="1"/>
    </xf>
    <xf numFmtId="0" fontId="16" fillId="0" borderId="4" xfId="0" applyFont="1" applyFill="1" applyBorder="1" applyAlignment="1">
      <alignment horizontal="center" vertical="center" wrapText="1"/>
    </xf>
    <xf numFmtId="0" fontId="16" fillId="0" borderId="24" xfId="0" applyFont="1" applyFill="1" applyBorder="1" applyAlignment="1">
      <alignment horizontal="left" vertical="center" wrapText="1"/>
    </xf>
    <xf numFmtId="0" fontId="16" fillId="0" borderId="2" xfId="0" applyFont="1" applyFill="1" applyBorder="1" applyAlignment="1">
      <alignment horizontal="center" vertical="center" wrapText="1"/>
    </xf>
    <xf numFmtId="0" fontId="16" fillId="0" borderId="2" xfId="0" applyFont="1" applyFill="1" applyBorder="1" applyAlignment="1">
      <alignment vertical="center" wrapText="1"/>
    </xf>
    <xf numFmtId="0" fontId="16" fillId="6" borderId="7" xfId="0" applyFont="1" applyFill="1" applyBorder="1" applyAlignment="1">
      <alignment horizontal="left" vertical="center" wrapText="1"/>
    </xf>
    <xf numFmtId="0" fontId="16" fillId="0" borderId="7" xfId="0" applyFont="1" applyFill="1" applyBorder="1" applyAlignment="1">
      <alignment horizontal="left" vertical="center" wrapText="1"/>
    </xf>
    <xf numFmtId="0" fontId="16" fillId="0" borderId="7" xfId="0" applyFont="1" applyFill="1" applyBorder="1" applyAlignment="1">
      <alignment vertical="center" wrapText="1"/>
    </xf>
    <xf numFmtId="0" fontId="16" fillId="0" borderId="23" xfId="0" applyFont="1" applyFill="1" applyBorder="1" applyAlignment="1">
      <alignment horizontal="left" vertical="center" wrapText="1"/>
    </xf>
    <xf numFmtId="0" fontId="16" fillId="7" borderId="23" xfId="0" applyFont="1" applyFill="1" applyBorder="1" applyAlignment="1">
      <alignment horizontal="left" vertical="center" wrapText="1"/>
    </xf>
    <xf numFmtId="0" fontId="16" fillId="7" borderId="2" xfId="0" applyFont="1" applyFill="1" applyBorder="1" applyAlignment="1">
      <alignment horizontal="center" vertical="center" wrapText="1"/>
    </xf>
    <xf numFmtId="0" fontId="16" fillId="7" borderId="2" xfId="0" applyFont="1" applyFill="1" applyBorder="1" applyAlignment="1">
      <alignment vertical="center" wrapText="1"/>
    </xf>
    <xf numFmtId="0" fontId="16" fillId="7" borderId="7" xfId="0" applyFont="1" applyFill="1" applyBorder="1" applyAlignment="1">
      <alignment horizontal="left" vertical="center" wrapText="1"/>
    </xf>
    <xf numFmtId="0" fontId="16" fillId="7" borderId="4" xfId="0" applyFont="1" applyFill="1" applyBorder="1" applyAlignment="1">
      <alignment horizontal="center" vertical="center" wrapText="1"/>
    </xf>
    <xf numFmtId="0" fontId="16" fillId="7" borderId="4" xfId="0" applyFont="1" applyFill="1" applyBorder="1" applyAlignment="1">
      <alignment vertical="center" wrapText="1"/>
    </xf>
    <xf numFmtId="0" fontId="16" fillId="0" borderId="2" xfId="0" applyFont="1" applyFill="1" applyBorder="1" applyAlignment="1">
      <alignment horizontal="left" vertical="center" wrapText="1"/>
    </xf>
    <xf numFmtId="0" fontId="17" fillId="0" borderId="19" xfId="0" applyFont="1" applyFill="1" applyBorder="1" applyAlignment="1">
      <alignment horizontal="center" vertical="center"/>
    </xf>
    <xf numFmtId="0" fontId="17" fillId="0" borderId="0" xfId="0" applyFont="1" applyFill="1" applyBorder="1" applyAlignment="1">
      <alignment horizontal="center" vertical="center" wrapText="1"/>
    </xf>
    <xf numFmtId="0" fontId="16" fillId="0" borderId="0" xfId="0" applyFont="1" applyFill="1" applyBorder="1" applyAlignment="1">
      <alignment horizontal="left" vertical="center" wrapText="1"/>
    </xf>
    <xf numFmtId="0" fontId="16" fillId="0" borderId="0" xfId="0" applyFont="1" applyFill="1" applyBorder="1" applyAlignment="1">
      <alignment horizontal="center" vertical="center" wrapText="1"/>
    </xf>
    <xf numFmtId="0" fontId="16" fillId="0" borderId="0" xfId="0" applyFont="1" applyFill="1" applyBorder="1" applyAlignment="1">
      <alignment vertical="center" wrapText="1"/>
    </xf>
    <xf numFmtId="0" fontId="16" fillId="0" borderId="29" xfId="0" applyFont="1" applyFill="1" applyBorder="1" applyAlignment="1">
      <alignment vertical="center" wrapText="1"/>
    </xf>
    <xf numFmtId="0" fontId="16" fillId="9" borderId="14" xfId="0" applyFont="1" applyFill="1" applyBorder="1" applyAlignment="1">
      <alignment horizontal="left" vertical="center" wrapText="1"/>
    </xf>
    <xf numFmtId="0" fontId="16" fillId="9" borderId="4" xfId="0" applyFont="1" applyFill="1" applyBorder="1" applyAlignment="1">
      <alignment horizontal="center" vertical="center" wrapText="1"/>
    </xf>
    <xf numFmtId="0" fontId="16" fillId="9" borderId="4" xfId="0" applyFont="1" applyFill="1" applyBorder="1" applyAlignment="1">
      <alignment vertical="center" wrapText="1"/>
    </xf>
    <xf numFmtId="0" fontId="16" fillId="9" borderId="24" xfId="0" applyFont="1" applyFill="1" applyBorder="1" applyAlignment="1">
      <alignment horizontal="left" vertical="center" wrapText="1"/>
    </xf>
    <xf numFmtId="0" fontId="16" fillId="9" borderId="2" xfId="0" applyFont="1" applyFill="1" applyBorder="1" applyAlignment="1">
      <alignment horizontal="center" vertical="center" wrapText="1"/>
    </xf>
    <xf numFmtId="0" fontId="16" fillId="9" borderId="2" xfId="0" applyFont="1" applyFill="1" applyBorder="1" applyAlignment="1">
      <alignment vertical="center" wrapText="1"/>
    </xf>
    <xf numFmtId="0" fontId="16" fillId="0" borderId="4" xfId="0" applyFont="1" applyFill="1" applyBorder="1" applyAlignment="1">
      <alignment horizontal="left" vertical="center" wrapText="1"/>
    </xf>
    <xf numFmtId="0" fontId="16" fillId="9" borderId="13" xfId="0" applyFont="1" applyFill="1" applyBorder="1" applyAlignment="1">
      <alignment vertical="center" wrapText="1"/>
    </xf>
    <xf numFmtId="0" fontId="16" fillId="9" borderId="30" xfId="0" applyFont="1" applyFill="1" applyBorder="1" applyAlignment="1">
      <alignment vertical="center"/>
    </xf>
    <xf numFmtId="0" fontId="16" fillId="9" borderId="29" xfId="0" applyFont="1" applyFill="1" applyBorder="1" applyAlignment="1">
      <alignment vertical="center" wrapText="1"/>
    </xf>
    <xf numFmtId="0" fontId="16" fillId="9" borderId="20" xfId="0" applyFont="1" applyFill="1" applyBorder="1" applyAlignment="1">
      <alignment vertical="center"/>
    </xf>
    <xf numFmtId="0" fontId="16" fillId="9" borderId="7" xfId="0" applyFont="1" applyFill="1" applyBorder="1" applyAlignment="1">
      <alignment vertical="center" wrapText="1"/>
    </xf>
    <xf numFmtId="0" fontId="16" fillId="9" borderId="31" xfId="0" applyFont="1" applyFill="1" applyBorder="1" applyAlignment="1">
      <alignment vertical="center"/>
    </xf>
    <xf numFmtId="0" fontId="16" fillId="9" borderId="23" xfId="0" applyFont="1" applyFill="1" applyBorder="1" applyAlignment="1">
      <alignment horizontal="left" vertical="center" wrapText="1"/>
    </xf>
    <xf numFmtId="0" fontId="16" fillId="9" borderId="23" xfId="0" applyFont="1" applyFill="1" applyBorder="1" applyAlignment="1">
      <alignment horizontal="center" vertical="center" wrapText="1"/>
    </xf>
    <xf numFmtId="0" fontId="16" fillId="9" borderId="23" xfId="0" applyFont="1" applyFill="1" applyBorder="1" applyAlignment="1">
      <alignment vertical="center" wrapText="1"/>
    </xf>
    <xf numFmtId="0" fontId="16" fillId="9" borderId="4" xfId="0" applyFont="1" applyFill="1" applyBorder="1" applyAlignment="1">
      <alignment horizontal="left" vertical="center" wrapText="1"/>
    </xf>
    <xf numFmtId="0" fontId="16" fillId="9" borderId="7" xfId="0" applyFont="1" applyFill="1" applyBorder="1" applyAlignment="1">
      <alignment horizontal="left" vertical="center" wrapText="1"/>
    </xf>
    <xf numFmtId="0" fontId="16" fillId="0" borderId="35" xfId="0" applyFont="1" applyFill="1" applyBorder="1" applyAlignment="1">
      <alignment horizontal="left" vertical="center" wrapText="1"/>
    </xf>
    <xf numFmtId="0" fontId="16" fillId="0" borderId="36" xfId="0" applyFont="1" applyFill="1" applyBorder="1" applyAlignment="1">
      <alignment horizontal="center" vertical="center" wrapText="1"/>
    </xf>
    <xf numFmtId="0" fontId="16" fillId="0" borderId="36" xfId="0" applyFont="1" applyFill="1" applyBorder="1" applyAlignment="1">
      <alignment vertical="center" wrapText="1"/>
    </xf>
    <xf numFmtId="0" fontId="16" fillId="9" borderId="33" xfId="0" applyFont="1" applyFill="1" applyBorder="1" applyAlignment="1">
      <alignment horizontal="left" vertical="center" wrapText="1"/>
    </xf>
    <xf numFmtId="0" fontId="16" fillId="0" borderId="33" xfId="0" applyFont="1" applyFill="1" applyBorder="1" applyAlignment="1">
      <alignment horizontal="left" vertical="center" wrapText="1"/>
    </xf>
    <xf numFmtId="0" fontId="16" fillId="9" borderId="34" xfId="0" applyFont="1" applyFill="1" applyBorder="1" applyAlignment="1">
      <alignment horizontal="left" vertical="center" wrapText="1"/>
    </xf>
    <xf numFmtId="0" fontId="16" fillId="0" borderId="7" xfId="0" applyFont="1" applyFill="1" applyBorder="1" applyAlignment="1">
      <alignment horizontal="center" vertical="center" wrapText="1"/>
    </xf>
    <xf numFmtId="0" fontId="16" fillId="9" borderId="7" xfId="0" applyFont="1" applyFill="1" applyBorder="1" applyAlignment="1">
      <alignment horizontal="center" vertical="center" wrapText="1"/>
    </xf>
    <xf numFmtId="0" fontId="16" fillId="0" borderId="36" xfId="0" applyFont="1" applyFill="1" applyBorder="1" applyAlignment="1">
      <alignment horizontal="left" vertical="center" wrapText="1"/>
    </xf>
    <xf numFmtId="0" fontId="17" fillId="0" borderId="28" xfId="0" applyFont="1" applyBorder="1" applyAlignment="1">
      <alignment horizontal="center" vertical="center"/>
    </xf>
    <xf numFmtId="0" fontId="16" fillId="0" borderId="27" xfId="0" applyFont="1" applyFill="1" applyBorder="1" applyAlignment="1">
      <alignment horizontal="left" vertical="center" wrapText="1"/>
    </xf>
    <xf numFmtId="0" fontId="16" fillId="0" borderId="27" xfId="0" applyFont="1" applyFill="1" applyBorder="1" applyAlignment="1">
      <alignment vertical="center" wrapText="1"/>
    </xf>
    <xf numFmtId="0" fontId="34" fillId="0" borderId="0" xfId="0" applyFont="1" applyBorder="1" applyAlignment="1">
      <alignment horizontal="left" vertical="center" wrapText="1"/>
    </xf>
    <xf numFmtId="0" fontId="25" fillId="0" borderId="0" xfId="0" applyFont="1" applyBorder="1" applyAlignment="1">
      <alignment horizontal="center" vertical="center" wrapText="1"/>
    </xf>
    <xf numFmtId="0" fontId="25" fillId="0" borderId="0" xfId="0" applyFont="1" applyBorder="1" applyAlignment="1">
      <alignment horizontal="left" vertical="center" wrapText="1"/>
    </xf>
    <xf numFmtId="0" fontId="25" fillId="0" borderId="0" xfId="0" applyFont="1" applyBorder="1" applyAlignment="1">
      <alignment vertical="center"/>
    </xf>
    <xf numFmtId="0" fontId="25" fillId="0" borderId="29" xfId="0" applyFont="1" applyBorder="1"/>
    <xf numFmtId="0" fontId="16" fillId="0" borderId="0" xfId="0" applyFont="1" applyBorder="1" applyAlignment="1">
      <alignment horizontal="left" vertical="center" wrapText="1"/>
    </xf>
    <xf numFmtId="0" fontId="16" fillId="0" borderId="0" xfId="0" applyFont="1" applyBorder="1" applyAlignment="1">
      <alignment horizontal="center" vertical="center"/>
    </xf>
    <xf numFmtId="0" fontId="16" fillId="0" borderId="22" xfId="0" applyFont="1" applyFill="1" applyBorder="1" applyAlignment="1">
      <alignment horizontal="left" vertical="center" wrapText="1"/>
    </xf>
    <xf numFmtId="0" fontId="16" fillId="11" borderId="14" xfId="0" applyFont="1" applyFill="1" applyBorder="1" applyAlignment="1">
      <alignment horizontal="left" vertical="center" wrapText="1"/>
    </xf>
    <xf numFmtId="0" fontId="16" fillId="11" borderId="4" xfId="0" applyFont="1" applyFill="1" applyBorder="1" applyAlignment="1">
      <alignment horizontal="center" vertical="center"/>
    </xf>
    <xf numFmtId="0" fontId="16" fillId="11" borderId="4" xfId="0" applyFont="1" applyFill="1" applyBorder="1" applyAlignment="1">
      <alignment vertical="center" wrapText="1"/>
    </xf>
    <xf numFmtId="0" fontId="16" fillId="11" borderId="24" xfId="0" applyFont="1" applyFill="1" applyBorder="1" applyAlignment="1">
      <alignment horizontal="left" vertical="center" wrapText="1"/>
    </xf>
    <xf numFmtId="0" fontId="16" fillId="11" borderId="2" xfId="0" applyFont="1" applyFill="1" applyBorder="1" applyAlignment="1">
      <alignment horizontal="center" vertical="center"/>
    </xf>
    <xf numFmtId="0" fontId="16" fillId="11" borderId="2" xfId="0" applyFont="1" applyFill="1" applyBorder="1" applyAlignment="1">
      <alignment vertical="center" wrapText="1"/>
    </xf>
    <xf numFmtId="0" fontId="17" fillId="0" borderId="27" xfId="0" applyFont="1" applyBorder="1" applyAlignment="1">
      <alignment horizontal="center" vertical="center"/>
    </xf>
    <xf numFmtId="0" fontId="16" fillId="0" borderId="39" xfId="0" applyFont="1" applyFill="1" applyBorder="1" applyAlignment="1">
      <alignment horizontal="left" vertical="center" wrapText="1"/>
    </xf>
    <xf numFmtId="0" fontId="17" fillId="0" borderId="0" xfId="0" applyFont="1" applyFill="1" applyBorder="1" applyAlignment="1">
      <alignment horizontal="center" vertical="center"/>
    </xf>
    <xf numFmtId="0" fontId="16" fillId="0" borderId="0" xfId="0" applyFont="1" applyFill="1" applyBorder="1" applyAlignment="1">
      <alignment horizontal="center" vertical="center"/>
    </xf>
    <xf numFmtId="0" fontId="25" fillId="0" borderId="0" xfId="0" applyFont="1" applyFill="1" applyAlignment="1">
      <alignment wrapText="1"/>
    </xf>
    <xf numFmtId="0" fontId="25" fillId="0" borderId="0" xfId="0" applyFont="1" applyFill="1" applyBorder="1" applyAlignment="1">
      <alignment vertical="center"/>
    </xf>
    <xf numFmtId="0" fontId="24" fillId="2" borderId="0" xfId="0" applyFont="1" applyFill="1" applyBorder="1" applyAlignment="1">
      <alignment horizontal="center" vertical="center" wrapText="1"/>
    </xf>
    <xf numFmtId="0" fontId="25" fillId="0" borderId="0" xfId="0" applyFont="1" applyAlignment="1">
      <alignment horizontal="left"/>
    </xf>
    <xf numFmtId="0" fontId="25" fillId="0" borderId="0" xfId="0" applyFont="1" applyAlignment="1">
      <alignment wrapText="1"/>
    </xf>
    <xf numFmtId="0" fontId="25" fillId="0" borderId="33" xfId="0" applyFont="1" applyBorder="1" applyAlignment="1">
      <alignment horizontal="center" vertical="center"/>
    </xf>
    <xf numFmtId="0" fontId="25" fillId="0" borderId="7" xfId="0" applyFont="1" applyBorder="1" applyAlignment="1">
      <alignment horizontal="center" vertical="center"/>
    </xf>
    <xf numFmtId="0" fontId="34" fillId="0" borderId="0" xfId="0" applyFont="1" applyAlignment="1">
      <alignment horizontal="center" vertical="center" wrapText="1"/>
    </xf>
    <xf numFmtId="0" fontId="36" fillId="0" borderId="0" xfId="0" applyFont="1" applyAlignment="1">
      <alignment horizontal="center" vertical="center" wrapText="1"/>
    </xf>
    <xf numFmtId="0" fontId="37" fillId="4" borderId="23" xfId="0" applyFont="1" applyFill="1" applyBorder="1" applyAlignment="1">
      <alignment horizontal="center" vertical="center" wrapText="1"/>
    </xf>
    <xf numFmtId="0" fontId="38" fillId="4" borderId="2" xfId="0" applyFont="1" applyFill="1" applyBorder="1" applyAlignment="1">
      <alignment horizontal="center" vertical="center" wrapText="1"/>
    </xf>
    <xf numFmtId="0" fontId="14" fillId="0" borderId="0" xfId="0" applyFont="1"/>
    <xf numFmtId="0" fontId="14" fillId="3" borderId="4" xfId="0" applyFont="1" applyFill="1" applyBorder="1"/>
    <xf numFmtId="9" fontId="14" fillId="12" borderId="4" xfId="2" applyFont="1" applyFill="1" applyBorder="1"/>
    <xf numFmtId="0" fontId="39" fillId="3" borderId="4" xfId="0" applyFont="1" applyFill="1" applyBorder="1" applyAlignment="1">
      <alignment horizontal="left" vertical="center" wrapText="1" indent="1"/>
    </xf>
    <xf numFmtId="0" fontId="40" fillId="3" borderId="4" xfId="0" applyFont="1" applyFill="1" applyBorder="1" applyAlignment="1">
      <alignment horizontal="left" vertical="center" wrapText="1" indent="1"/>
    </xf>
    <xf numFmtId="0" fontId="14" fillId="0" borderId="0" xfId="0" applyFont="1" applyAlignment="1">
      <alignment vertical="center"/>
    </xf>
    <xf numFmtId="0" fontId="14" fillId="3" borderId="4" xfId="0" applyFont="1" applyFill="1" applyBorder="1" applyAlignment="1">
      <alignment vertical="center"/>
    </xf>
    <xf numFmtId="0" fontId="25" fillId="3" borderId="4" xfId="0" applyFont="1" applyFill="1" applyBorder="1" applyAlignment="1">
      <alignment horizontal="left" vertical="center" wrapText="1"/>
    </xf>
    <xf numFmtId="0" fontId="41" fillId="0" borderId="0" xfId="0" applyFont="1" applyAlignment="1">
      <alignment vertical="center"/>
    </xf>
    <xf numFmtId="0" fontId="27" fillId="0" borderId="0" xfId="0" applyFont="1" applyAlignment="1">
      <alignment vertical="center" wrapText="1"/>
    </xf>
    <xf numFmtId="0" fontId="27" fillId="0" borderId="0" xfId="0" applyFont="1" applyAlignment="1">
      <alignment vertical="center"/>
    </xf>
    <xf numFmtId="0" fontId="25" fillId="0" borderId="0" xfId="0" applyFont="1" applyAlignment="1">
      <alignment vertical="center"/>
    </xf>
    <xf numFmtId="0" fontId="42" fillId="0" borderId="0" xfId="3" applyAlignment="1">
      <alignment horizontal="left" vertical="center" indent="1"/>
    </xf>
    <xf numFmtId="0" fontId="20" fillId="4" borderId="19" xfId="0" applyFont="1" applyFill="1" applyBorder="1" applyAlignment="1">
      <alignment horizontal="center" vertical="center" wrapText="1"/>
    </xf>
    <xf numFmtId="0" fontId="20" fillId="4" borderId="15" xfId="0" applyFont="1" applyFill="1" applyBorder="1" applyAlignment="1">
      <alignment horizontal="center" vertical="center" wrapText="1"/>
    </xf>
    <xf numFmtId="0" fontId="37" fillId="4" borderId="2" xfId="0" applyFont="1" applyFill="1" applyBorder="1" applyAlignment="1">
      <alignment horizontal="center" vertical="center" wrapText="1"/>
    </xf>
    <xf numFmtId="0" fontId="43" fillId="4" borderId="2" xfId="0" applyFont="1" applyFill="1" applyBorder="1" applyAlignment="1">
      <alignment horizontal="center" vertical="center" wrapText="1"/>
    </xf>
    <xf numFmtId="0" fontId="39" fillId="3" borderId="4" xfId="0" applyFont="1" applyFill="1" applyBorder="1" applyAlignment="1">
      <alignment horizontal="center" vertical="center" wrapText="1"/>
    </xf>
    <xf numFmtId="0" fontId="39" fillId="3" borderId="7" xfId="0" applyFont="1" applyFill="1" applyBorder="1" applyAlignment="1">
      <alignment horizontal="left" vertical="center" wrapText="1"/>
    </xf>
    <xf numFmtId="0" fontId="44" fillId="0" borderId="0" xfId="0" applyFont="1" applyAlignment="1">
      <alignment vertical="center"/>
    </xf>
    <xf numFmtId="0" fontId="34" fillId="0" borderId="0" xfId="0" applyFont="1" applyAlignment="1">
      <alignment horizontal="left" vertical="center" wrapText="1"/>
    </xf>
    <xf numFmtId="0" fontId="42" fillId="0" borderId="0" xfId="3" applyAlignment="1">
      <alignment vertical="center"/>
    </xf>
    <xf numFmtId="0" fontId="18" fillId="3" borderId="12" xfId="0" applyFont="1" applyFill="1" applyBorder="1" applyAlignment="1">
      <alignment horizontal="center" vertical="center" wrapText="1"/>
    </xf>
    <xf numFmtId="0" fontId="15" fillId="3" borderId="12" xfId="0" applyFont="1" applyFill="1" applyBorder="1" applyAlignment="1">
      <alignment horizontal="center" vertical="center"/>
    </xf>
    <xf numFmtId="0" fontId="16" fillId="9" borderId="7" xfId="0" applyFont="1" applyFill="1" applyBorder="1" applyAlignment="1">
      <alignment horizontal="center" vertical="center" wrapText="1"/>
    </xf>
    <xf numFmtId="0" fontId="16" fillId="0" borderId="27" xfId="0" applyFont="1" applyFill="1" applyBorder="1" applyAlignment="1">
      <alignment horizontal="center" vertical="center" wrapText="1"/>
    </xf>
    <xf numFmtId="0" fontId="16" fillId="9" borderId="34" xfId="0" applyFont="1" applyFill="1" applyBorder="1" applyAlignment="1">
      <alignment horizontal="center" vertical="center" wrapText="1"/>
    </xf>
    <xf numFmtId="0" fontId="16" fillId="11" borderId="7" xfId="0" applyFont="1" applyFill="1" applyBorder="1" applyAlignment="1">
      <alignment horizontal="center" vertical="center"/>
    </xf>
    <xf numFmtId="0" fontId="16" fillId="0" borderId="2" xfId="0" applyFont="1" applyFill="1" applyBorder="1" applyAlignment="1">
      <alignment horizontal="center" vertical="center"/>
    </xf>
    <xf numFmtId="0" fontId="16" fillId="0" borderId="39" xfId="0" applyFont="1" applyFill="1" applyBorder="1" applyAlignment="1">
      <alignment horizontal="center" vertical="center" wrapText="1"/>
    </xf>
    <xf numFmtId="0" fontId="42" fillId="0" borderId="0" xfId="3" applyAlignment="1">
      <alignment wrapText="1"/>
    </xf>
    <xf numFmtId="0" fontId="20" fillId="4" borderId="14" xfId="0" applyFont="1" applyFill="1" applyBorder="1" applyAlignment="1">
      <alignment horizontal="center" vertical="center" wrapText="1"/>
    </xf>
    <xf numFmtId="0" fontId="16" fillId="0" borderId="15" xfId="0" applyFont="1" applyFill="1" applyBorder="1" applyAlignment="1">
      <alignment horizontal="left" vertical="center" wrapText="1"/>
    </xf>
    <xf numFmtId="0" fontId="34" fillId="3" borderId="4" xfId="0" applyFont="1" applyFill="1" applyBorder="1" applyAlignment="1">
      <alignment horizontal="left" vertical="center" wrapText="1"/>
    </xf>
    <xf numFmtId="0" fontId="16" fillId="0" borderId="13" xfId="0" applyFont="1" applyFill="1" applyBorder="1" applyAlignment="1">
      <alignment horizontal="center" vertical="center" wrapText="1"/>
    </xf>
    <xf numFmtId="0" fontId="16" fillId="0" borderId="13" xfId="0" applyFont="1" applyFill="1" applyBorder="1" applyAlignment="1">
      <alignment vertical="center" wrapText="1"/>
    </xf>
    <xf numFmtId="0" fontId="16" fillId="0" borderId="19" xfId="0" applyFont="1" applyFill="1" applyBorder="1" applyAlignment="1">
      <alignment horizontal="left" vertical="center" wrapText="1"/>
    </xf>
    <xf numFmtId="0" fontId="16" fillId="0" borderId="22" xfId="0" applyFont="1" applyFill="1" applyBorder="1" applyAlignment="1">
      <alignment horizontal="left" vertical="center" wrapText="1"/>
    </xf>
    <xf numFmtId="0" fontId="17" fillId="8" borderId="19" xfId="0" applyFont="1" applyFill="1" applyBorder="1" applyAlignment="1">
      <alignment horizontal="center" vertical="center" wrapText="1"/>
    </xf>
    <xf numFmtId="0" fontId="18" fillId="3" borderId="6" xfId="0" applyFont="1" applyFill="1" applyBorder="1" applyAlignment="1">
      <alignment horizontal="center" vertical="center"/>
    </xf>
    <xf numFmtId="0" fontId="18" fillId="3" borderId="3" xfId="0" applyFont="1" applyFill="1" applyBorder="1" applyAlignment="1">
      <alignment horizontal="center" vertical="center"/>
    </xf>
    <xf numFmtId="0" fontId="20" fillId="4" borderId="4" xfId="0" applyFont="1" applyFill="1" applyBorder="1" applyAlignment="1">
      <alignment horizontal="center" vertical="center" wrapText="1"/>
    </xf>
    <xf numFmtId="0" fontId="16" fillId="11" borderId="22" xfId="0" applyFont="1" applyFill="1" applyBorder="1" applyAlignment="1">
      <alignment horizontal="left" vertical="center" wrapText="1"/>
    </xf>
    <xf numFmtId="0" fontId="16" fillId="11" borderId="7" xfId="0" applyFont="1" applyFill="1" applyBorder="1" applyAlignment="1">
      <alignment vertical="center" wrapText="1"/>
    </xf>
    <xf numFmtId="0" fontId="16" fillId="0" borderId="18" xfId="0" applyFont="1" applyFill="1" applyBorder="1" applyAlignment="1">
      <alignment vertical="center" wrapText="1"/>
    </xf>
    <xf numFmtId="0" fontId="16" fillId="11" borderId="7" xfId="0" applyFont="1" applyFill="1" applyBorder="1" applyAlignment="1">
      <alignment horizontal="center" vertical="center" wrapText="1"/>
    </xf>
    <xf numFmtId="0" fontId="16" fillId="0" borderId="7" xfId="0" applyFont="1" applyFill="1" applyBorder="1" applyAlignment="1">
      <alignment horizontal="left" vertical="center" wrapText="1"/>
    </xf>
    <xf numFmtId="0" fontId="34" fillId="0" borderId="0" xfId="0" applyFont="1" applyAlignment="1">
      <alignment horizontal="left" vertical="center" wrapText="1"/>
    </xf>
    <xf numFmtId="0" fontId="18" fillId="3" borderId="5" xfId="0" applyFont="1" applyFill="1" applyBorder="1" applyAlignment="1">
      <alignment horizontal="left" vertical="center" wrapText="1"/>
    </xf>
    <xf numFmtId="0" fontId="18" fillId="3" borderId="3" xfId="0" applyFont="1" applyFill="1" applyBorder="1" applyAlignment="1">
      <alignment horizontal="left" vertical="center" wrapText="1"/>
    </xf>
    <xf numFmtId="0" fontId="18" fillId="3" borderId="6" xfId="0" applyFont="1" applyFill="1" applyBorder="1" applyAlignment="1">
      <alignment horizontal="left" vertical="center" wrapText="1"/>
    </xf>
    <xf numFmtId="0" fontId="18" fillId="3" borderId="11" xfId="0" applyFont="1" applyFill="1" applyBorder="1" applyAlignment="1">
      <alignment horizontal="left" vertical="center" wrapText="1"/>
    </xf>
    <xf numFmtId="0" fontId="34" fillId="0" borderId="0" xfId="0" applyFont="1" applyAlignment="1">
      <alignment vertical="center" wrapText="1"/>
    </xf>
    <xf numFmtId="0" fontId="16" fillId="0" borderId="28" xfId="0" applyFont="1" applyFill="1" applyBorder="1" applyAlignment="1">
      <alignment horizontal="left" vertical="center" wrapText="1"/>
    </xf>
    <xf numFmtId="0" fontId="16" fillId="0" borderId="28" xfId="0" applyFont="1" applyFill="1" applyBorder="1" applyAlignment="1">
      <alignment horizontal="center" vertical="center" wrapText="1"/>
    </xf>
    <xf numFmtId="0" fontId="16" fillId="0" borderId="28" xfId="0" applyFont="1" applyFill="1" applyBorder="1" applyAlignment="1">
      <alignment vertical="center" wrapText="1"/>
    </xf>
    <xf numFmtId="0" fontId="50" fillId="0" borderId="7" xfId="0" applyFont="1" applyFill="1" applyBorder="1" applyAlignment="1">
      <alignment vertical="center" wrapText="1"/>
    </xf>
    <xf numFmtId="9" fontId="16" fillId="9" borderId="4" xfId="0" applyNumberFormat="1" applyFont="1" applyFill="1" applyBorder="1" applyAlignment="1">
      <alignment horizontal="left" vertical="center" wrapText="1"/>
    </xf>
    <xf numFmtId="3" fontId="16" fillId="0" borderId="18" xfId="0" applyNumberFormat="1" applyFont="1" applyFill="1" applyBorder="1" applyAlignment="1">
      <alignment horizontal="center" vertical="center"/>
    </xf>
    <xf numFmtId="10" fontId="16" fillId="6" borderId="4" xfId="0" applyNumberFormat="1" applyFont="1" applyFill="1" applyBorder="1" applyAlignment="1">
      <alignment horizontal="center" vertical="center" wrapText="1"/>
    </xf>
    <xf numFmtId="0" fontId="16" fillId="0" borderId="13" xfId="0" applyFont="1" applyFill="1" applyBorder="1" applyAlignment="1">
      <alignment horizontal="center" vertical="center"/>
    </xf>
    <xf numFmtId="0" fontId="25" fillId="0" borderId="4" xfId="0" applyFont="1" applyFill="1" applyBorder="1" applyAlignment="1">
      <alignment horizontal="center" vertical="center"/>
    </xf>
    <xf numFmtId="0" fontId="25" fillId="0" borderId="7" xfId="0" applyFont="1" applyFill="1" applyBorder="1" applyAlignment="1">
      <alignment horizontal="center" vertical="center"/>
    </xf>
    <xf numFmtId="9" fontId="16" fillId="9" borderId="4" xfId="0" applyNumberFormat="1" applyFont="1" applyFill="1" applyBorder="1" applyAlignment="1">
      <alignment horizontal="center" vertical="center" wrapText="1"/>
    </xf>
    <xf numFmtId="9" fontId="16" fillId="0" borderId="4" xfId="0" applyNumberFormat="1" applyFont="1" applyFill="1" applyBorder="1" applyAlignment="1">
      <alignment horizontal="center" vertical="center" wrapText="1"/>
    </xf>
    <xf numFmtId="10" fontId="16" fillId="9" borderId="4" xfId="0" applyNumberFormat="1" applyFont="1" applyFill="1" applyBorder="1" applyAlignment="1">
      <alignment horizontal="center" vertical="center" wrapText="1"/>
    </xf>
    <xf numFmtId="0" fontId="16" fillId="9" borderId="30" xfId="0" applyFont="1" applyFill="1" applyBorder="1" applyAlignment="1">
      <alignment horizontal="center" vertical="center"/>
    </xf>
    <xf numFmtId="0" fontId="16" fillId="9" borderId="20" xfId="0" applyFont="1" applyFill="1" applyBorder="1" applyAlignment="1">
      <alignment horizontal="center" vertical="center"/>
    </xf>
    <xf numFmtId="0" fontId="16" fillId="9" borderId="31" xfId="0" applyFont="1" applyFill="1" applyBorder="1" applyAlignment="1">
      <alignment horizontal="center" vertical="center"/>
    </xf>
    <xf numFmtId="9" fontId="16" fillId="9" borderId="23" xfId="0" applyNumberFormat="1" applyFont="1" applyFill="1" applyBorder="1" applyAlignment="1">
      <alignment horizontal="center" vertical="center" wrapText="1"/>
    </xf>
    <xf numFmtId="0" fontId="25" fillId="11" borderId="4" xfId="0" applyFont="1" applyFill="1" applyBorder="1" applyAlignment="1">
      <alignment horizontal="center" vertical="center"/>
    </xf>
    <xf numFmtId="0" fontId="25" fillId="11" borderId="7" xfId="0" applyFont="1" applyFill="1" applyBorder="1" applyAlignment="1">
      <alignment horizontal="center" vertical="center"/>
    </xf>
    <xf numFmtId="0" fontId="25" fillId="11" borderId="7" xfId="0" applyFont="1" applyFill="1" applyBorder="1" applyAlignment="1">
      <alignment horizontal="center" vertical="center" wrapText="1"/>
    </xf>
    <xf numFmtId="0" fontId="25" fillId="11" borderId="2" xfId="0" applyFont="1" applyFill="1" applyBorder="1" applyAlignment="1">
      <alignment horizontal="center" vertical="center"/>
    </xf>
    <xf numFmtId="0" fontId="25" fillId="0" borderId="27" xfId="0" applyFont="1" applyFill="1" applyBorder="1" applyAlignment="1">
      <alignment horizontal="center" vertical="center"/>
    </xf>
    <xf numFmtId="0" fontId="50" fillId="6" borderId="4" xfId="0" applyFont="1" applyFill="1" applyBorder="1" applyAlignment="1">
      <alignment vertical="center" wrapText="1"/>
    </xf>
    <xf numFmtId="0" fontId="50" fillId="0" borderId="4" xfId="0" applyFont="1" applyFill="1" applyBorder="1" applyAlignment="1">
      <alignment vertical="center" wrapText="1"/>
    </xf>
    <xf numFmtId="0" fontId="50" fillId="0" borderId="2" xfId="0" applyFont="1" applyFill="1" applyBorder="1" applyAlignment="1">
      <alignment vertical="center" wrapText="1"/>
    </xf>
    <xf numFmtId="0" fontId="50" fillId="7" borderId="2" xfId="0" applyFont="1" applyFill="1" applyBorder="1" applyAlignment="1">
      <alignment vertical="center" wrapText="1"/>
    </xf>
    <xf numFmtId="0" fontId="50" fillId="7" borderId="4" xfId="0" applyFont="1" applyFill="1" applyBorder="1" applyAlignment="1">
      <alignment vertical="center" wrapText="1"/>
    </xf>
    <xf numFmtId="0" fontId="50" fillId="0" borderId="28" xfId="0" applyFont="1" applyFill="1" applyBorder="1" applyAlignment="1">
      <alignment vertical="center" wrapText="1"/>
    </xf>
    <xf numFmtId="0" fontId="52" fillId="0" borderId="7" xfId="0" applyFont="1" applyFill="1" applyBorder="1" applyAlignment="1">
      <alignment vertical="center" wrapText="1"/>
    </xf>
    <xf numFmtId="0" fontId="52" fillId="0" borderId="36" xfId="0" applyFont="1" applyFill="1" applyBorder="1" applyAlignment="1">
      <alignment vertical="center" wrapText="1"/>
    </xf>
    <xf numFmtId="0" fontId="52" fillId="9" borderId="7" xfId="0" applyFont="1" applyFill="1" applyBorder="1" applyAlignment="1">
      <alignment vertical="center" wrapText="1"/>
    </xf>
    <xf numFmtId="0" fontId="52" fillId="11" borderId="4" xfId="0" applyFont="1" applyFill="1" applyBorder="1" applyAlignment="1">
      <alignment vertical="center" wrapText="1"/>
    </xf>
    <xf numFmtId="0" fontId="39" fillId="0" borderId="7" xfId="0" applyFont="1" applyFill="1" applyBorder="1" applyAlignment="1">
      <alignment vertical="center" wrapText="1"/>
    </xf>
    <xf numFmtId="0" fontId="39" fillId="9" borderId="7" xfId="0" applyFont="1" applyFill="1" applyBorder="1" applyAlignment="1">
      <alignment vertical="center" wrapText="1"/>
    </xf>
    <xf numFmtId="0" fontId="39" fillId="0" borderId="36" xfId="0" applyFont="1" applyFill="1" applyBorder="1" applyAlignment="1">
      <alignment vertical="center" wrapText="1"/>
    </xf>
    <xf numFmtId="4" fontId="25" fillId="6" borderId="7" xfId="0" applyNumberFormat="1" applyFont="1" applyFill="1" applyBorder="1" applyAlignment="1">
      <alignment horizontal="center" vertical="center"/>
    </xf>
    <xf numFmtId="0" fontId="25" fillId="0" borderId="2" xfId="0" applyFont="1" applyFill="1" applyBorder="1" applyAlignment="1">
      <alignment horizontal="center" vertical="center"/>
    </xf>
    <xf numFmtId="0" fontId="39" fillId="0" borderId="2" xfId="0" applyFont="1" applyFill="1" applyBorder="1" applyAlignment="1">
      <alignment vertical="center" wrapText="1"/>
    </xf>
    <xf numFmtId="0" fontId="25" fillId="0" borderId="26" xfId="0" applyFont="1" applyFill="1" applyBorder="1" applyAlignment="1">
      <alignment horizontal="center" vertical="center"/>
    </xf>
    <xf numFmtId="0" fontId="39" fillId="6" borderId="4" xfId="0" applyFont="1" applyFill="1" applyBorder="1" applyAlignment="1">
      <alignment vertical="center" wrapText="1"/>
    </xf>
    <xf numFmtId="0" fontId="25" fillId="6" borderId="7" xfId="0" applyFont="1" applyFill="1" applyBorder="1" applyAlignment="1">
      <alignment horizontal="center" vertical="center"/>
    </xf>
    <xf numFmtId="43" fontId="14" fillId="3" borderId="7" xfId="4" applyFont="1" applyFill="1" applyBorder="1"/>
    <xf numFmtId="164" fontId="14" fillId="3" borderId="7" xfId="4" applyNumberFormat="1" applyFont="1" applyFill="1" applyBorder="1"/>
    <xf numFmtId="43" fontId="14" fillId="3" borderId="4" xfId="4" applyFont="1" applyFill="1" applyBorder="1"/>
    <xf numFmtId="43" fontId="14" fillId="3" borderId="4" xfId="4" applyFont="1" applyFill="1" applyBorder="1" applyAlignment="1">
      <alignment vertical="center"/>
    </xf>
    <xf numFmtId="0" fontId="36" fillId="0" borderId="0" xfId="0" applyFont="1" applyFill="1" applyAlignment="1">
      <alignment horizontal="center" vertical="center" wrapText="1"/>
    </xf>
    <xf numFmtId="0" fontId="14" fillId="0" borderId="4" xfId="0" applyFont="1" applyFill="1" applyBorder="1"/>
    <xf numFmtId="0" fontId="39" fillId="0" borderId="4" xfId="0" applyFont="1" applyFill="1" applyBorder="1" applyAlignment="1">
      <alignment horizontal="left" vertical="center" wrapText="1"/>
    </xf>
    <xf numFmtId="9" fontId="14" fillId="0" borderId="4" xfId="2" applyFont="1" applyFill="1" applyBorder="1"/>
    <xf numFmtId="43" fontId="14" fillId="0" borderId="7" xfId="4" applyFont="1" applyFill="1" applyBorder="1"/>
    <xf numFmtId="0" fontId="14" fillId="0" borderId="0" xfId="0" applyFont="1" applyFill="1"/>
    <xf numFmtId="43" fontId="14" fillId="0" borderId="4" xfId="4" applyFont="1" applyFill="1" applyBorder="1"/>
    <xf numFmtId="0" fontId="25" fillId="0" borderId="4" xfId="0" applyFont="1" applyFill="1" applyBorder="1" applyAlignment="1">
      <alignment horizontal="left" vertical="center" wrapText="1"/>
    </xf>
    <xf numFmtId="164" fontId="14" fillId="0" borderId="0" xfId="0" applyNumberFormat="1" applyFont="1" applyFill="1"/>
    <xf numFmtId="164" fontId="36" fillId="0" borderId="7" xfId="4" applyNumberFormat="1" applyFont="1" applyFill="1" applyBorder="1"/>
    <xf numFmtId="164" fontId="36" fillId="3" borderId="7" xfId="4" applyNumberFormat="1" applyFont="1" applyFill="1" applyBorder="1"/>
    <xf numFmtId="164" fontId="14" fillId="3" borderId="4" xfId="4" applyNumberFormat="1" applyFont="1" applyFill="1" applyBorder="1"/>
    <xf numFmtId="164" fontId="14" fillId="3" borderId="4" xfId="4" applyNumberFormat="1" applyFont="1" applyFill="1" applyBorder="1" applyAlignment="1">
      <alignment vertical="center"/>
    </xf>
    <xf numFmtId="164" fontId="14" fillId="3" borderId="4" xfId="0" applyNumberFormat="1" applyFont="1" applyFill="1" applyBorder="1"/>
    <xf numFmtId="164" fontId="14" fillId="3" borderId="7" xfId="0" applyNumberFormat="1" applyFont="1" applyFill="1" applyBorder="1"/>
    <xf numFmtId="43" fontId="14" fillId="3" borderId="4" xfId="4" applyNumberFormat="1" applyFont="1" applyFill="1" applyBorder="1"/>
    <xf numFmtId="43" fontId="14" fillId="3" borderId="4" xfId="4" applyNumberFormat="1" applyFont="1" applyFill="1" applyBorder="1" applyAlignment="1">
      <alignment vertical="center"/>
    </xf>
    <xf numFmtId="43" fontId="36" fillId="0" borderId="7" xfId="4" applyFont="1" applyFill="1" applyBorder="1"/>
    <xf numFmtId="43" fontId="36" fillId="3" borderId="7" xfId="4" applyFont="1" applyFill="1" applyBorder="1"/>
    <xf numFmtId="164" fontId="14" fillId="0" borderId="7" xfId="0" applyNumberFormat="1" applyFont="1" applyFill="1" applyBorder="1"/>
    <xf numFmtId="43" fontId="25" fillId="0" borderId="0" xfId="4" applyFont="1"/>
    <xf numFmtId="43" fontId="25" fillId="0" borderId="0" xfId="0" applyNumberFormat="1" applyFont="1" applyAlignment="1">
      <alignment vertical="center"/>
    </xf>
    <xf numFmtId="0" fontId="16" fillId="9" borderId="7" xfId="0" applyFont="1" applyFill="1" applyBorder="1" applyAlignment="1">
      <alignment horizontal="center" vertical="center" wrapText="1"/>
    </xf>
    <xf numFmtId="164" fontId="14" fillId="0" borderId="4" xfId="4" applyNumberFormat="1" applyFont="1" applyFill="1" applyBorder="1"/>
    <xf numFmtId="4" fontId="14" fillId="0" borderId="7" xfId="0" applyNumberFormat="1" applyFont="1" applyFill="1" applyBorder="1"/>
    <xf numFmtId="4" fontId="14" fillId="3" borderId="4" xfId="0" applyNumberFormat="1" applyFont="1" applyFill="1" applyBorder="1"/>
    <xf numFmtId="4" fontId="14" fillId="0" borderId="4" xfId="0" applyNumberFormat="1" applyFont="1" applyFill="1" applyBorder="1"/>
    <xf numFmtId="3" fontId="16" fillId="6" borderId="4" xfId="0" applyNumberFormat="1" applyFont="1" applyFill="1" applyBorder="1" applyAlignment="1">
      <alignment horizontal="center" vertical="center" wrapText="1"/>
    </xf>
    <xf numFmtId="3" fontId="16" fillId="0" borderId="4" xfId="0" applyNumberFormat="1" applyFont="1" applyFill="1" applyBorder="1" applyAlignment="1">
      <alignment horizontal="center" vertical="center" wrapText="1"/>
    </xf>
    <xf numFmtId="3" fontId="16" fillId="7" borderId="4" xfId="0" applyNumberFormat="1" applyFont="1" applyFill="1" applyBorder="1" applyAlignment="1">
      <alignment horizontal="center" vertical="center" wrapText="1"/>
    </xf>
    <xf numFmtId="0" fontId="39" fillId="7" borderId="4" xfId="0" applyFont="1" applyFill="1" applyBorder="1" applyAlignment="1">
      <alignment vertical="center" wrapText="1"/>
    </xf>
    <xf numFmtId="4" fontId="25" fillId="0" borderId="7" xfId="0" applyNumberFormat="1" applyFont="1" applyFill="1" applyBorder="1" applyAlignment="1">
      <alignment horizontal="center" vertical="center"/>
    </xf>
    <xf numFmtId="165" fontId="25" fillId="0" borderId="7" xfId="0" applyNumberFormat="1" applyFont="1" applyFill="1" applyBorder="1" applyAlignment="1">
      <alignment horizontal="center" vertical="center"/>
    </xf>
    <xf numFmtId="0" fontId="54" fillId="2" borderId="1" xfId="0" applyFont="1" applyFill="1" applyBorder="1" applyAlignment="1">
      <alignment horizontal="center" vertical="center"/>
    </xf>
    <xf numFmtId="0" fontId="55" fillId="2" borderId="1" xfId="0" applyFont="1" applyFill="1" applyBorder="1" applyAlignment="1">
      <alignment horizontal="center" vertical="center"/>
    </xf>
    <xf numFmtId="0" fontId="8" fillId="3" borderId="0" xfId="0" applyFont="1" applyFill="1" applyAlignment="1">
      <alignment vertical="center" wrapText="1"/>
    </xf>
    <xf numFmtId="0" fontId="9" fillId="2" borderId="0" xfId="0" applyFont="1" applyFill="1" applyAlignment="1">
      <alignment horizontal="left" vertical="center" wrapText="1"/>
    </xf>
    <xf numFmtId="0" fontId="10" fillId="2" borderId="0" xfId="0" applyFont="1" applyFill="1" applyAlignment="1">
      <alignment horizontal="left" vertical="center" wrapText="1"/>
    </xf>
    <xf numFmtId="0" fontId="11" fillId="2" borderId="0" xfId="0" applyFont="1" applyFill="1" applyAlignment="1">
      <alignment horizontal="left" vertical="center" wrapText="1"/>
    </xf>
    <xf numFmtId="0" fontId="12" fillId="2" borderId="0" xfId="0" applyFont="1" applyFill="1" applyAlignment="1">
      <alignment horizontal="left" vertical="center" wrapText="1"/>
    </xf>
    <xf numFmtId="0" fontId="13" fillId="2" borderId="0" xfId="0" applyFont="1" applyFill="1" applyAlignment="1">
      <alignment horizontal="left" vertical="center" wrapText="1"/>
    </xf>
    <xf numFmtId="0" fontId="2" fillId="2" borderId="0" xfId="0" applyFont="1" applyFill="1" applyAlignment="1">
      <alignment horizontal="center" vertical="center"/>
    </xf>
    <xf numFmtId="0" fontId="2" fillId="2" borderId="0" xfId="0" applyFont="1" applyFill="1" applyAlignment="1">
      <alignment horizontal="left" vertical="center"/>
    </xf>
    <xf numFmtId="0" fontId="23" fillId="2" borderId="0" xfId="0" applyFont="1" applyFill="1" applyAlignment="1">
      <alignment horizontal="left" vertical="center"/>
    </xf>
    <xf numFmtId="0" fontId="20" fillId="4" borderId="8" xfId="0" applyFont="1" applyFill="1" applyBorder="1" applyAlignment="1">
      <alignment horizontal="center" vertical="center"/>
    </xf>
    <xf numFmtId="0" fontId="20" fillId="4" borderId="9" xfId="0" applyFont="1" applyFill="1" applyBorder="1" applyAlignment="1">
      <alignment horizontal="center" vertical="center"/>
    </xf>
    <xf numFmtId="0" fontId="28" fillId="2" borderId="0" xfId="0" applyFont="1" applyFill="1" applyAlignment="1">
      <alignment horizontal="left" vertical="center" wrapText="1"/>
    </xf>
    <xf numFmtId="0" fontId="2" fillId="2" borderId="0" xfId="0" applyFont="1" applyFill="1" applyBorder="1" applyAlignment="1">
      <alignment horizontal="left" vertical="center"/>
    </xf>
    <xf numFmtId="0" fontId="23" fillId="2" borderId="0" xfId="0" applyFont="1" applyFill="1" applyBorder="1" applyAlignment="1">
      <alignment horizontal="left" vertical="center"/>
    </xf>
    <xf numFmtId="0" fontId="10" fillId="2" borderId="0" xfId="0" applyFont="1" applyFill="1" applyBorder="1" applyAlignment="1">
      <alignment horizontal="left" vertical="center" wrapText="1"/>
    </xf>
    <xf numFmtId="0" fontId="16" fillId="0" borderId="19" xfId="0" applyFont="1" applyBorder="1" applyAlignment="1">
      <alignment horizontal="left" vertical="center" wrapText="1"/>
    </xf>
    <xf numFmtId="0" fontId="16" fillId="0" borderId="22" xfId="0" applyFont="1" applyBorder="1" applyAlignment="1">
      <alignment horizontal="left" vertical="center" wrapText="1"/>
    </xf>
    <xf numFmtId="0" fontId="16" fillId="0" borderId="13" xfId="0" applyFont="1" applyFill="1" applyBorder="1" applyAlignment="1">
      <alignment horizontal="left" vertical="center" wrapText="1"/>
    </xf>
    <xf numFmtId="0" fontId="16" fillId="0" borderId="18" xfId="0" applyFont="1" applyFill="1" applyBorder="1" applyAlignment="1">
      <alignment horizontal="left" vertical="center" wrapText="1"/>
    </xf>
    <xf numFmtId="0" fontId="16" fillId="0" borderId="7" xfId="0" applyFont="1" applyFill="1" applyBorder="1" applyAlignment="1">
      <alignment horizontal="left" vertical="center" wrapText="1"/>
    </xf>
    <xf numFmtId="0" fontId="16" fillId="0" borderId="15" xfId="0" applyFont="1" applyFill="1" applyBorder="1" applyAlignment="1">
      <alignment horizontal="left" vertical="center" wrapText="1"/>
    </xf>
    <xf numFmtId="0" fontId="16" fillId="0" borderId="19" xfId="0" applyFont="1" applyFill="1" applyBorder="1" applyAlignment="1">
      <alignment horizontal="left" vertical="center" wrapText="1"/>
    </xf>
    <xf numFmtId="0" fontId="16" fillId="0" borderId="22" xfId="0" applyFont="1" applyFill="1" applyBorder="1" applyAlignment="1">
      <alignment horizontal="left" vertical="center" wrapText="1"/>
    </xf>
    <xf numFmtId="0" fontId="17" fillId="10" borderId="0" xfId="0" applyFont="1" applyFill="1" applyBorder="1" applyAlignment="1">
      <alignment horizontal="center" vertical="center" wrapText="1"/>
    </xf>
    <xf numFmtId="0" fontId="17" fillId="10" borderId="26" xfId="0" applyFont="1" applyFill="1" applyBorder="1" applyAlignment="1">
      <alignment horizontal="center" vertical="center" wrapText="1"/>
    </xf>
    <xf numFmtId="0" fontId="17" fillId="10" borderId="37" xfId="0" applyFont="1" applyFill="1" applyBorder="1" applyAlignment="1">
      <alignment horizontal="center" vertical="center" wrapText="1"/>
    </xf>
    <xf numFmtId="0" fontId="17" fillId="10" borderId="25" xfId="0" applyFont="1" applyFill="1" applyBorder="1" applyAlignment="1">
      <alignment horizontal="center" vertical="center" wrapText="1"/>
    </xf>
    <xf numFmtId="0" fontId="17" fillId="10" borderId="18" xfId="0" applyFont="1" applyFill="1" applyBorder="1" applyAlignment="1">
      <alignment horizontal="center" vertical="center" wrapText="1"/>
    </xf>
    <xf numFmtId="0" fontId="17" fillId="10" borderId="23" xfId="0" applyFont="1" applyFill="1" applyBorder="1" applyAlignment="1">
      <alignment horizontal="center" vertical="center" wrapText="1"/>
    </xf>
    <xf numFmtId="0" fontId="17" fillId="10" borderId="38" xfId="0" applyFont="1" applyFill="1" applyBorder="1" applyAlignment="1">
      <alignment horizontal="center" vertical="center" wrapText="1"/>
    </xf>
    <xf numFmtId="0" fontId="17" fillId="8" borderId="25" xfId="0" applyFont="1" applyFill="1" applyBorder="1" applyAlignment="1">
      <alignment horizontal="center" vertical="center" wrapText="1"/>
    </xf>
    <xf numFmtId="0" fontId="17" fillId="8" borderId="18" xfId="0" applyFont="1" applyFill="1" applyBorder="1" applyAlignment="1">
      <alignment horizontal="center" vertical="center" wrapText="1"/>
    </xf>
    <xf numFmtId="0" fontId="17" fillId="8" borderId="23" xfId="0" applyFont="1" applyFill="1" applyBorder="1" applyAlignment="1">
      <alignment horizontal="center" vertical="center" wrapText="1"/>
    </xf>
    <xf numFmtId="0" fontId="17" fillId="8" borderId="27" xfId="0" applyFont="1" applyFill="1" applyBorder="1" applyAlignment="1">
      <alignment horizontal="center" vertical="center" wrapText="1"/>
    </xf>
    <xf numFmtId="0" fontId="35" fillId="10" borderId="15" xfId="0" applyFont="1" applyFill="1" applyBorder="1" applyAlignment="1">
      <alignment horizontal="center" vertical="center"/>
    </xf>
    <xf numFmtId="0" fontId="35" fillId="10" borderId="16" xfId="0" applyFont="1" applyFill="1" applyBorder="1" applyAlignment="1">
      <alignment horizontal="center" vertical="center"/>
    </xf>
    <xf numFmtId="0" fontId="35" fillId="10" borderId="17" xfId="0" applyFont="1" applyFill="1" applyBorder="1" applyAlignment="1">
      <alignment horizontal="center" vertical="center"/>
    </xf>
    <xf numFmtId="0" fontId="17" fillId="8" borderId="19" xfId="0" applyFont="1" applyFill="1" applyBorder="1" applyAlignment="1">
      <alignment horizontal="center" vertical="center" wrapText="1"/>
    </xf>
    <xf numFmtId="0" fontId="17" fillId="8" borderId="32" xfId="0" applyFont="1" applyFill="1" applyBorder="1" applyAlignment="1">
      <alignment horizontal="center" vertical="center" wrapText="1"/>
    </xf>
    <xf numFmtId="0" fontId="16" fillId="9" borderId="13" xfId="0" applyFont="1" applyFill="1" applyBorder="1" applyAlignment="1">
      <alignment horizontal="left" vertical="center" wrapText="1"/>
    </xf>
    <xf numFmtId="0" fontId="16" fillId="9" borderId="18" xfId="0" applyFont="1" applyFill="1" applyBorder="1" applyAlignment="1">
      <alignment horizontal="left" vertical="center" wrapText="1"/>
    </xf>
    <xf numFmtId="0" fontId="16" fillId="9" borderId="7" xfId="0" applyFont="1" applyFill="1" applyBorder="1" applyAlignment="1">
      <alignment horizontal="left" vertical="center" wrapText="1"/>
    </xf>
    <xf numFmtId="0" fontId="16" fillId="9" borderId="13" xfId="0" applyFont="1" applyFill="1" applyBorder="1" applyAlignment="1">
      <alignment horizontal="center" vertical="center" wrapText="1"/>
    </xf>
    <xf numFmtId="0" fontId="16" fillId="9" borderId="18" xfId="0" applyFont="1" applyFill="1" applyBorder="1" applyAlignment="1">
      <alignment horizontal="center" vertical="center" wrapText="1"/>
    </xf>
    <xf numFmtId="0" fontId="16" fillId="9" borderId="7" xfId="0" applyFont="1" applyFill="1" applyBorder="1" applyAlignment="1">
      <alignment horizontal="center" vertical="center" wrapText="1"/>
    </xf>
    <xf numFmtId="0" fontId="16" fillId="0" borderId="15" xfId="0" applyFont="1" applyBorder="1" applyAlignment="1">
      <alignment horizontal="left" vertical="center" wrapText="1"/>
    </xf>
    <xf numFmtId="0" fontId="17" fillId="5" borderId="25" xfId="0" applyFont="1" applyFill="1" applyBorder="1" applyAlignment="1">
      <alignment horizontal="center" vertical="center" wrapText="1"/>
    </xf>
    <xf numFmtId="0" fontId="17" fillId="5" borderId="18" xfId="0" applyFont="1" applyFill="1" applyBorder="1" applyAlignment="1">
      <alignment horizontal="center" vertical="center" wrapText="1"/>
    </xf>
    <xf numFmtId="0" fontId="17" fillId="5" borderId="23" xfId="0" applyFont="1" applyFill="1" applyBorder="1" applyAlignment="1">
      <alignment horizontal="center" vertical="center" wrapText="1"/>
    </xf>
    <xf numFmtId="0" fontId="17" fillId="5" borderId="27" xfId="0" applyFont="1" applyFill="1" applyBorder="1" applyAlignment="1">
      <alignment horizontal="center" vertical="center" wrapText="1"/>
    </xf>
    <xf numFmtId="0" fontId="33" fillId="8" borderId="19" xfId="0" applyFont="1" applyFill="1" applyBorder="1" applyAlignment="1">
      <alignment horizontal="center" vertical="center"/>
    </xf>
    <xf numFmtId="0" fontId="33" fillId="8" borderId="0" xfId="0" applyFont="1" applyFill="1" applyBorder="1" applyAlignment="1">
      <alignment horizontal="center" vertical="center"/>
    </xf>
    <xf numFmtId="0" fontId="33" fillId="8" borderId="29" xfId="0" applyFont="1" applyFill="1" applyBorder="1" applyAlignment="1">
      <alignment horizontal="center" vertical="center"/>
    </xf>
    <xf numFmtId="0" fontId="2" fillId="2" borderId="0" xfId="0" applyFont="1" applyFill="1" applyBorder="1" applyAlignment="1">
      <alignment horizontal="left" vertical="center" wrapText="1"/>
    </xf>
    <xf numFmtId="0" fontId="23" fillId="2" borderId="0" xfId="0" applyFont="1" applyFill="1" applyBorder="1" applyAlignment="1">
      <alignment horizontal="left" vertical="center" wrapText="1"/>
    </xf>
    <xf numFmtId="0" fontId="28" fillId="2" borderId="0" xfId="0" applyFont="1" applyFill="1" applyBorder="1" applyAlignment="1">
      <alignment horizontal="left" vertical="center" wrapText="1"/>
    </xf>
    <xf numFmtId="0" fontId="31" fillId="5" borderId="15" xfId="0" applyFont="1" applyFill="1" applyBorder="1" applyAlignment="1">
      <alignment horizontal="center" vertical="center"/>
    </xf>
    <xf numFmtId="0" fontId="31" fillId="5" borderId="16" xfId="0" applyFont="1" applyFill="1" applyBorder="1" applyAlignment="1">
      <alignment horizontal="center" vertical="center"/>
    </xf>
    <xf numFmtId="0" fontId="31" fillId="5" borderId="17" xfId="0" applyFont="1" applyFill="1" applyBorder="1" applyAlignment="1">
      <alignment horizontal="center" vertical="center"/>
    </xf>
    <xf numFmtId="0" fontId="48" fillId="0" borderId="0" xfId="0" applyFont="1" applyAlignment="1">
      <alignment horizontal="left" vertical="center"/>
    </xf>
    <xf numFmtId="0" fontId="49" fillId="0" borderId="14" xfId="0" applyFont="1" applyBorder="1" applyAlignment="1">
      <alignment horizontal="left" vertical="top" wrapText="1"/>
    </xf>
    <xf numFmtId="0" fontId="49" fillId="0" borderId="40" xfId="0" applyFont="1" applyBorder="1" applyAlignment="1">
      <alignment horizontal="left" vertical="top" wrapText="1"/>
    </xf>
    <xf numFmtId="0" fontId="49" fillId="0" borderId="41" xfId="0" applyFont="1" applyBorder="1" applyAlignment="1">
      <alignment horizontal="left" vertical="top" wrapText="1"/>
    </xf>
    <xf numFmtId="0" fontId="34" fillId="0" borderId="0" xfId="0" applyFont="1" applyAlignment="1">
      <alignment horizontal="left" vertical="center" wrapText="1"/>
    </xf>
    <xf numFmtId="0" fontId="34" fillId="0" borderId="0" xfId="0" applyFont="1" applyAlignment="1">
      <alignment horizontal="left" vertical="center" wrapText="1" indent="1"/>
    </xf>
    <xf numFmtId="0" fontId="14" fillId="0" borderId="16" xfId="0" applyFont="1" applyBorder="1" applyAlignment="1">
      <alignment horizontal="left" wrapText="1"/>
    </xf>
    <xf numFmtId="0" fontId="25" fillId="0" borderId="0" xfId="0" applyFont="1" applyAlignment="1">
      <alignment horizontal="left" vertical="center" wrapText="1"/>
    </xf>
    <xf numFmtId="0" fontId="24" fillId="2" borderId="0" xfId="0" applyFont="1" applyFill="1" applyBorder="1" applyAlignment="1">
      <alignment horizontal="center" vertical="center" wrapText="1"/>
    </xf>
    <xf numFmtId="0" fontId="20" fillId="4" borderId="13" xfId="0" applyFont="1" applyFill="1" applyBorder="1" applyAlignment="1">
      <alignment horizontal="center" vertical="center" wrapText="1"/>
    </xf>
    <xf numFmtId="0" fontId="20" fillId="4" borderId="23" xfId="0" applyFont="1" applyFill="1" applyBorder="1" applyAlignment="1">
      <alignment horizontal="center" vertical="center" wrapText="1"/>
    </xf>
    <xf numFmtId="0" fontId="20" fillId="4" borderId="15" xfId="0" applyFont="1" applyFill="1" applyBorder="1" applyAlignment="1">
      <alignment horizontal="center" vertical="center" wrapText="1"/>
    </xf>
    <xf numFmtId="0" fontId="20" fillId="4" borderId="16" xfId="0" applyFont="1" applyFill="1" applyBorder="1" applyAlignment="1">
      <alignment horizontal="center" vertical="center" wrapText="1"/>
    </xf>
    <xf numFmtId="0" fontId="20" fillId="4" borderId="17" xfId="0" applyFont="1" applyFill="1" applyBorder="1" applyAlignment="1">
      <alignment horizontal="center" vertical="center" wrapText="1"/>
    </xf>
    <xf numFmtId="0" fontId="20" fillId="4" borderId="14" xfId="0" applyFont="1" applyFill="1" applyBorder="1" applyAlignment="1">
      <alignment horizontal="center" vertical="center" wrapText="1"/>
    </xf>
    <xf numFmtId="0" fontId="20" fillId="4" borderId="40" xfId="0" applyFont="1" applyFill="1" applyBorder="1" applyAlignment="1">
      <alignment horizontal="center" vertical="center" wrapText="1"/>
    </xf>
    <xf numFmtId="0" fontId="20" fillId="4" borderId="41" xfId="0" applyFont="1" applyFill="1" applyBorder="1" applyAlignment="1">
      <alignment horizontal="center" vertical="center" wrapText="1"/>
    </xf>
    <xf numFmtId="0" fontId="34" fillId="0" borderId="0" xfId="0" applyFont="1" applyAlignment="1">
      <alignment horizontal="left" vertical="center" wrapText="1" indent="2"/>
    </xf>
    <xf numFmtId="0" fontId="5" fillId="3" borderId="14" xfId="0" applyFont="1" applyFill="1" applyBorder="1" applyAlignment="1">
      <alignment horizontal="center"/>
    </xf>
    <xf numFmtId="0" fontId="5" fillId="3" borderId="41" xfId="0" applyFont="1" applyFill="1" applyBorder="1" applyAlignment="1">
      <alignment horizontal="center"/>
    </xf>
    <xf numFmtId="0" fontId="39" fillId="3" borderId="13" xfId="0" applyFont="1" applyFill="1" applyBorder="1" applyAlignment="1">
      <alignment horizontal="center" vertical="center" wrapText="1"/>
    </xf>
    <xf numFmtId="0" fontId="39" fillId="3" borderId="18" xfId="0" applyFont="1" applyFill="1" applyBorder="1" applyAlignment="1">
      <alignment horizontal="center" vertical="center" wrapText="1"/>
    </xf>
    <xf numFmtId="0" fontId="39" fillId="3" borderId="7" xfId="0" applyFont="1" applyFill="1" applyBorder="1" applyAlignment="1">
      <alignment horizontal="center" vertical="center" wrapText="1"/>
    </xf>
    <xf numFmtId="0" fontId="20" fillId="4" borderId="18" xfId="0" applyFont="1" applyFill="1" applyBorder="1" applyAlignment="1">
      <alignment horizontal="center" vertical="center" wrapText="1"/>
    </xf>
    <xf numFmtId="0" fontId="43" fillId="4" borderId="13" xfId="0" applyFont="1" applyFill="1" applyBorder="1" applyAlignment="1">
      <alignment horizontal="center" vertical="center" wrapText="1"/>
    </xf>
    <xf numFmtId="0" fontId="43" fillId="4" borderId="23" xfId="0" applyFont="1" applyFill="1" applyBorder="1" applyAlignment="1">
      <alignment horizontal="center" vertical="center" wrapText="1"/>
    </xf>
  </cellXfs>
  <cellStyles count="5">
    <cellStyle name="Comma" xfId="4" builtinId="3"/>
    <cellStyle name="Hyperlink" xfId="3" builtinId="8"/>
    <cellStyle name="Normal" xfId="0" builtinId="0"/>
    <cellStyle name="Percent" xfId="2" builtinId="5"/>
    <cellStyle name="Percent 2" xfId="1" xr:uid="{00000000-0005-0000-0000-000004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6"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customXml" Target="../customXml/item4.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tiff"/></Relationships>
</file>

<file path=xl/drawings/_rels/drawing2.xml.rels><?xml version="1.0" encoding="UTF-8" standalone="yes"?>
<Relationships xmlns="http://schemas.openxmlformats.org/package/2006/relationships"><Relationship Id="rId1" Type="http://schemas.openxmlformats.org/officeDocument/2006/relationships/image" Target="../media/image3.png"/></Relationships>
</file>

<file path=xl/drawings/_rels/drawing3.xml.rels><?xml version="1.0" encoding="UTF-8" standalone="yes"?>
<Relationships xmlns="http://schemas.openxmlformats.org/package/2006/relationships"><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1" Type="http://schemas.openxmlformats.org/officeDocument/2006/relationships/image" Target="../media/image4.png"/></Relationships>
</file>

<file path=xl/drawings/_rels/drawing5.xml.rels><?xml version="1.0" encoding="UTF-8" standalone="yes"?>
<Relationships xmlns="http://schemas.openxmlformats.org/package/2006/relationships"><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1" Type="http://schemas.openxmlformats.org/officeDocument/2006/relationships/image" Target="../media/image6.png"/></Relationships>
</file>

<file path=xl/drawings/_rels/drawing7.xml.rels><?xml version="1.0" encoding="UTF-8" standalone="yes"?>
<Relationships xmlns="http://schemas.openxmlformats.org/package/2006/relationships"><Relationship Id="rId1" Type="http://schemas.openxmlformats.org/officeDocument/2006/relationships/image" Target="../media/image7.png"/></Relationships>
</file>

<file path=xl/drawings/drawing1.xml><?xml version="1.0" encoding="utf-8"?>
<xdr:wsDr xmlns:xdr="http://schemas.openxmlformats.org/drawingml/2006/spreadsheetDrawing" xmlns:a="http://schemas.openxmlformats.org/drawingml/2006/main">
  <xdr:twoCellAnchor editAs="oneCell">
    <xdr:from>
      <xdr:col>1</xdr:col>
      <xdr:colOff>74705</xdr:colOff>
      <xdr:row>12</xdr:row>
      <xdr:rowOff>186766</xdr:rowOff>
    </xdr:from>
    <xdr:to>
      <xdr:col>6</xdr:col>
      <xdr:colOff>346715</xdr:colOff>
      <xdr:row>22</xdr:row>
      <xdr:rowOff>199732</xdr:rowOff>
    </xdr:to>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rot="5400000">
          <a:off x="4101539" y="3481108"/>
          <a:ext cx="2179437" cy="9579429"/>
        </a:xfrm>
        <a:prstGeom prst="rect">
          <a:avLst/>
        </a:prstGeom>
      </xdr:spPr>
    </xdr:pic>
    <xdr:clientData/>
  </xdr:twoCellAnchor>
  <xdr:twoCellAnchor editAs="oneCell">
    <xdr:from>
      <xdr:col>0</xdr:col>
      <xdr:colOff>254000</xdr:colOff>
      <xdr:row>0</xdr:row>
      <xdr:rowOff>63500</xdr:rowOff>
    </xdr:from>
    <xdr:to>
      <xdr:col>1</xdr:col>
      <xdr:colOff>2511471</xdr:colOff>
      <xdr:row>3</xdr:row>
      <xdr:rowOff>35276</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rotWithShape="1">
        <a:blip xmlns:r="http://schemas.openxmlformats.org/officeDocument/2006/relationships" r:embed="rId2" cstate="print">
          <a:extLst>
            <a:ext uri="{28A0092B-C50C-407E-A947-70E740481C1C}">
              <a14:useLocalDpi xmlns:a14="http://schemas.microsoft.com/office/drawing/2010/main" val="0"/>
            </a:ext>
          </a:extLst>
        </a:blip>
        <a:srcRect t="18096"/>
        <a:stretch/>
      </xdr:blipFill>
      <xdr:spPr>
        <a:xfrm>
          <a:off x="254000" y="63500"/>
          <a:ext cx="2585554" cy="60677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4</xdr:col>
      <xdr:colOff>3095624</xdr:colOff>
      <xdr:row>1</xdr:row>
      <xdr:rowOff>0</xdr:rowOff>
    </xdr:from>
    <xdr:to>
      <xdr:col>5</xdr:col>
      <xdr:colOff>29754</xdr:colOff>
      <xdr:row>2</xdr:row>
      <xdr:rowOff>172104</xdr:rowOff>
    </xdr:to>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10914062" y="206375"/>
          <a:ext cx="2577692" cy="600729"/>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4</xdr:col>
      <xdr:colOff>3024188</xdr:colOff>
      <xdr:row>1</xdr:row>
      <xdr:rowOff>0</xdr:rowOff>
    </xdr:from>
    <xdr:to>
      <xdr:col>4</xdr:col>
      <xdr:colOff>5505042</xdr:colOff>
      <xdr:row>2</xdr:row>
      <xdr:rowOff>172104</xdr:rowOff>
    </xdr:to>
    <xdr:pic>
      <xdr:nvPicPr>
        <xdr:cNvPr id="2" name="Picture 1">
          <a:extLst>
            <a:ext uri="{FF2B5EF4-FFF2-40B4-BE49-F238E27FC236}">
              <a16:creationId xmlns:a16="http://schemas.microsoft.com/office/drawing/2014/main" id="{00000000-0008-0000-02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11183938" y="206375"/>
          <a:ext cx="2577692" cy="600729"/>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4</xdr:col>
      <xdr:colOff>2928938</xdr:colOff>
      <xdr:row>0</xdr:row>
      <xdr:rowOff>198438</xdr:rowOff>
    </xdr:from>
    <xdr:to>
      <xdr:col>4</xdr:col>
      <xdr:colOff>5406617</xdr:colOff>
      <xdr:row>2</xdr:row>
      <xdr:rowOff>164167</xdr:rowOff>
    </xdr:to>
    <xdr:pic>
      <xdr:nvPicPr>
        <xdr:cNvPr id="2" name="Picture 1">
          <a:extLst>
            <a:ext uri="{FF2B5EF4-FFF2-40B4-BE49-F238E27FC236}">
              <a16:creationId xmlns:a16="http://schemas.microsoft.com/office/drawing/2014/main" id="{00000000-0008-0000-03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12501563" y="198438"/>
          <a:ext cx="2577692" cy="600729"/>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3357561</xdr:colOff>
      <xdr:row>1</xdr:row>
      <xdr:rowOff>15875</xdr:rowOff>
    </xdr:from>
    <xdr:to>
      <xdr:col>8</xdr:col>
      <xdr:colOff>21816</xdr:colOff>
      <xdr:row>1</xdr:row>
      <xdr:rowOff>616604</xdr:rowOff>
    </xdr:to>
    <xdr:pic>
      <xdr:nvPicPr>
        <xdr:cNvPr id="2" name="Picture 1">
          <a:extLst>
            <a:ext uri="{FF2B5EF4-FFF2-40B4-BE49-F238E27FC236}">
              <a16:creationId xmlns:a16="http://schemas.microsoft.com/office/drawing/2014/main" id="{00000000-0008-0000-04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17652999" y="222250"/>
          <a:ext cx="2577692" cy="600729"/>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10</xdr:col>
      <xdr:colOff>603251</xdr:colOff>
      <xdr:row>1</xdr:row>
      <xdr:rowOff>23813</xdr:rowOff>
    </xdr:from>
    <xdr:to>
      <xdr:col>13</xdr:col>
      <xdr:colOff>45629</xdr:colOff>
      <xdr:row>1</xdr:row>
      <xdr:rowOff>624542</xdr:rowOff>
    </xdr:to>
    <xdr:pic>
      <xdr:nvPicPr>
        <xdr:cNvPr id="2" name="Picture 1">
          <a:extLst>
            <a:ext uri="{FF2B5EF4-FFF2-40B4-BE49-F238E27FC236}">
              <a16:creationId xmlns:a16="http://schemas.microsoft.com/office/drawing/2014/main" id="{00000000-0008-0000-05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13112751" y="230188"/>
          <a:ext cx="2577692" cy="600729"/>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26</xdr:col>
      <xdr:colOff>444500</xdr:colOff>
      <xdr:row>1</xdr:row>
      <xdr:rowOff>15875</xdr:rowOff>
    </xdr:from>
    <xdr:to>
      <xdr:col>29</xdr:col>
      <xdr:colOff>29754</xdr:colOff>
      <xdr:row>2</xdr:row>
      <xdr:rowOff>187979</xdr:rowOff>
    </xdr:to>
    <xdr:pic>
      <xdr:nvPicPr>
        <xdr:cNvPr id="2" name="Picture 1">
          <a:extLst>
            <a:ext uri="{FF2B5EF4-FFF2-40B4-BE49-F238E27FC236}">
              <a16:creationId xmlns:a16="http://schemas.microsoft.com/office/drawing/2014/main" id="{00000000-0008-0000-0600-000002000000}"/>
            </a:ext>
          </a:extLst>
        </xdr:cNvPr>
        <xdr:cNvPicPr>
          <a:picLocks noChangeAspect="1"/>
        </xdr:cNvPicPr>
      </xdr:nvPicPr>
      <xdr:blipFill rotWithShape="1">
        <a:blip xmlns:r="http://schemas.openxmlformats.org/officeDocument/2006/relationships" r:embed="rId1" cstate="print">
          <a:extLst>
            <a:ext uri="{28A0092B-C50C-407E-A947-70E740481C1C}">
              <a14:useLocalDpi xmlns:a14="http://schemas.microsoft.com/office/drawing/2010/main" val="0"/>
            </a:ext>
          </a:extLst>
        </a:blip>
        <a:srcRect t="18096"/>
        <a:stretch/>
      </xdr:blipFill>
      <xdr:spPr>
        <a:xfrm>
          <a:off x="29749750" y="222250"/>
          <a:ext cx="2577692" cy="600729"/>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0" row="0">
    <wetp:webextensionref xmlns:r="http://schemas.openxmlformats.org/officeDocument/2006/relationships" r:id="rId1"/>
  </wetp:taskpane>
</wetp:taskpanes>
</file>

<file path=xl/webextensions/webextension1.xml><?xml version="1.0" encoding="utf-8"?>
<we:webextension xmlns:we="http://schemas.microsoft.com/office/webextensions/webextension/2010/11" id="{3A44B4C0-C682-9C44-A0D1-D333491CE00F}">
  <we:reference id="026e7b2b-fa4d-4fe0-bf3b-b965f6f25bee" version="1.0.0.78" store="EXCatalog" storeType="EXCatalog"/>
  <we:alternateReferences>
    <we:reference id="WA200000565" version="1.0.0.78" store="" storeType="OMEX"/>
  </we:alternateReferences>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RDP.Data</we:customFunctionIds>
        <we:customFunctionIds>RDP.Price</we:customFunctionIds>
        <we:customFunctionIds>RDP.HistoricalPricing</we:customFunctionIds>
        <we:customFunctionIds>RDP.Analytics</we:customFunctionIds>
        <we:customFunctionIds>RDP.Search</we:customFunctionIds>
        <we:customFunctionIds>RDP.Now</we:customFunctionIds>
        <we:customFunctionIds>RDP.Today</we:customFunctionIds>
        <we:customFunctionIds>RDP.Aggregate</we:customFunctionIds>
      </we:customFunctionIdList>
    </a:ext>
  </we:extLst>
</we:webextension>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4:M13"/>
  <sheetViews>
    <sheetView showGridLines="0" tabSelected="1" zoomScale="75" zoomScaleNormal="75" workbookViewId="0">
      <selection activeCell="N4" sqref="N4"/>
    </sheetView>
  </sheetViews>
  <sheetFormatPr defaultColWidth="8.6640625" defaultRowHeight="16.8" x14ac:dyDescent="0.4"/>
  <cols>
    <col min="1" max="1" width="4.6640625" style="3" customWidth="1"/>
    <col min="2" max="2" width="39.33203125" style="3" customWidth="1"/>
    <col min="3" max="3" width="41.33203125" style="3" customWidth="1"/>
    <col min="4" max="4" width="35.33203125" style="3" customWidth="1"/>
    <col min="5" max="16384" width="8.6640625" style="3"/>
  </cols>
  <sheetData>
    <row r="4" spans="2:13" s="1" customFormat="1" ht="29.4" x14ac:dyDescent="0.4">
      <c r="B4" s="283" t="s">
        <v>6</v>
      </c>
      <c r="C4" s="283"/>
      <c r="D4" s="283"/>
      <c r="E4" s="283"/>
      <c r="F4" s="283"/>
      <c r="G4" s="283"/>
      <c r="H4" s="283"/>
      <c r="I4" s="283"/>
      <c r="J4" s="283"/>
      <c r="K4" s="283"/>
      <c r="L4" s="283"/>
      <c r="M4" s="283"/>
    </row>
    <row r="5" spans="2:13" ht="24.6" x14ac:dyDescent="0.4">
      <c r="B5" s="2"/>
      <c r="C5" s="2"/>
      <c r="D5" s="2"/>
    </row>
    <row r="6" spans="2:13" ht="24.6" x14ac:dyDescent="0.4">
      <c r="B6" s="4" t="s">
        <v>581</v>
      </c>
      <c r="C6" s="275" t="s">
        <v>982</v>
      </c>
      <c r="D6" s="2"/>
    </row>
    <row r="7" spans="2:13" ht="20.399999999999999" x14ac:dyDescent="0.4">
      <c r="B7" s="4" t="s">
        <v>0</v>
      </c>
      <c r="C7" s="276" t="s">
        <v>983</v>
      </c>
    </row>
    <row r="8" spans="2:13" ht="20.399999999999999" x14ac:dyDescent="0.4">
      <c r="B8" s="5"/>
    </row>
    <row r="9" spans="2:13" ht="404.7" customHeight="1" x14ac:dyDescent="0.4">
      <c r="B9" s="277" t="s">
        <v>811</v>
      </c>
      <c r="C9" s="277"/>
      <c r="D9" s="277"/>
      <c r="E9" s="277"/>
      <c r="F9" s="277"/>
      <c r="G9" s="277"/>
      <c r="H9" s="277"/>
      <c r="I9" s="277"/>
      <c r="J9" s="277"/>
      <c r="K9" s="277"/>
      <c r="L9" s="277"/>
      <c r="M9" s="277"/>
    </row>
    <row r="10" spans="2:13" ht="12.45" customHeight="1" x14ac:dyDescent="0.4">
      <c r="B10" s="278"/>
      <c r="C10" s="279"/>
      <c r="D10" s="279"/>
    </row>
    <row r="11" spans="2:13" ht="28.5" customHeight="1" x14ac:dyDescent="0.4">
      <c r="B11" s="279" t="s">
        <v>580</v>
      </c>
      <c r="C11" s="280"/>
      <c r="D11" s="280"/>
    </row>
    <row r="12" spans="2:13" ht="27.45" customHeight="1" x14ac:dyDescent="0.4"/>
    <row r="13" spans="2:13" ht="24.6" x14ac:dyDescent="0.4">
      <c r="B13" s="281"/>
      <c r="C13" s="282"/>
      <c r="D13" s="282"/>
    </row>
  </sheetData>
  <mergeCells count="5">
    <mergeCell ref="B9:M9"/>
    <mergeCell ref="B10:D10"/>
    <mergeCell ref="B11:D11"/>
    <mergeCell ref="B13:D13"/>
    <mergeCell ref="B4:M4"/>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2:E12"/>
  <sheetViews>
    <sheetView showGridLines="0" zoomScale="80" zoomScaleNormal="80" workbookViewId="0">
      <selection activeCell="E7" sqref="E7"/>
    </sheetView>
  </sheetViews>
  <sheetFormatPr defaultColWidth="8.6640625" defaultRowHeight="16.8" x14ac:dyDescent="0.4"/>
  <cols>
    <col min="1" max="1" width="5.33203125" style="6" bestFit="1" customWidth="1"/>
    <col min="2" max="2" width="5.33203125" style="9" bestFit="1" customWidth="1"/>
    <col min="3" max="3" width="17.109375" style="8" customWidth="1"/>
    <col min="4" max="4" width="84.44140625" style="6" customWidth="1"/>
    <col min="5" max="5" width="80.6640625" style="7" customWidth="1"/>
    <col min="6" max="16384" width="8.6640625" style="6"/>
  </cols>
  <sheetData>
    <row r="2" spans="2:5" s="26" customFormat="1" ht="33.450000000000003" customHeight="1" x14ac:dyDescent="0.75">
      <c r="B2" s="284" t="s">
        <v>540</v>
      </c>
      <c r="C2" s="285"/>
      <c r="D2" s="285"/>
      <c r="E2" s="285"/>
    </row>
    <row r="3" spans="2:5" ht="148.19999999999999" customHeight="1" x14ac:dyDescent="0.4">
      <c r="B3" s="288" t="s">
        <v>917</v>
      </c>
      <c r="C3" s="279"/>
      <c r="D3" s="279"/>
      <c r="E3" s="279"/>
    </row>
    <row r="4" spans="2:5" ht="8.6999999999999993" customHeight="1" x14ac:dyDescent="0.4">
      <c r="B4" s="24"/>
      <c r="C4" s="25"/>
      <c r="D4" s="24"/>
      <c r="E4" s="24"/>
    </row>
    <row r="5" spans="2:5" ht="7.95" customHeight="1" x14ac:dyDescent="0.4">
      <c r="B5" s="22"/>
      <c r="C5" s="23"/>
      <c r="D5" s="22"/>
      <c r="E5" s="22"/>
    </row>
    <row r="6" spans="2:5" s="19" customFormat="1" ht="34.5" customHeight="1" thickBot="1" x14ac:dyDescent="0.5">
      <c r="B6" s="21" t="s">
        <v>1</v>
      </c>
      <c r="C6" s="286" t="s">
        <v>583</v>
      </c>
      <c r="D6" s="287"/>
      <c r="E6" s="20" t="s">
        <v>2</v>
      </c>
    </row>
    <row r="7" spans="2:5" s="9" customFormat="1" ht="390.6" thickTop="1" x14ac:dyDescent="0.3">
      <c r="B7" s="183">
        <v>1.1000000000000001</v>
      </c>
      <c r="C7" s="17" t="s">
        <v>3</v>
      </c>
      <c r="D7" s="194" t="s">
        <v>812</v>
      </c>
      <c r="E7" s="37" t="s">
        <v>959</v>
      </c>
    </row>
    <row r="8" spans="2:5" s="9" customFormat="1" ht="180" x14ac:dyDescent="0.3">
      <c r="B8" s="183">
        <v>1.2</v>
      </c>
      <c r="C8" s="17" t="s">
        <v>582</v>
      </c>
      <c r="D8" s="194" t="s">
        <v>813</v>
      </c>
      <c r="E8" s="37" t="s">
        <v>960</v>
      </c>
    </row>
    <row r="9" spans="2:5" s="9" customFormat="1" ht="225" x14ac:dyDescent="0.3">
      <c r="B9" s="183">
        <v>1.3</v>
      </c>
      <c r="C9" s="17" t="s">
        <v>4</v>
      </c>
      <c r="D9" s="192" t="s">
        <v>591</v>
      </c>
      <c r="E9" s="16" t="s">
        <v>961</v>
      </c>
    </row>
    <row r="10" spans="2:5" s="9" customFormat="1" ht="106.2" thickBot="1" x14ac:dyDescent="0.35">
      <c r="B10" s="184">
        <v>1.4</v>
      </c>
      <c r="C10" s="14" t="s">
        <v>5</v>
      </c>
      <c r="D10" s="193" t="s">
        <v>675</v>
      </c>
      <c r="E10" s="13" t="s">
        <v>962</v>
      </c>
    </row>
    <row r="11" spans="2:5" ht="7.95" customHeight="1" thickTop="1" x14ac:dyDescent="0.4"/>
    <row r="12" spans="2:5" ht="24.45" customHeight="1" x14ac:dyDescent="0.4">
      <c r="B12" s="12"/>
      <c r="C12" s="11"/>
      <c r="D12" s="3"/>
      <c r="E12" s="10"/>
    </row>
  </sheetData>
  <mergeCells count="3">
    <mergeCell ref="B2:E2"/>
    <mergeCell ref="C6:D6"/>
    <mergeCell ref="B3:E3"/>
  </mergeCells>
  <pageMargins left="0.75" right="0.75" top="1" bottom="1" header="0.5" footer="0.5"/>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B2:F16"/>
  <sheetViews>
    <sheetView showGridLines="0" zoomScale="80" zoomScaleNormal="80" workbookViewId="0">
      <selection activeCell="E7" sqref="E7"/>
    </sheetView>
  </sheetViews>
  <sheetFormatPr defaultColWidth="8.6640625" defaultRowHeight="16.8" x14ac:dyDescent="0.4"/>
  <cols>
    <col min="1" max="1" width="5.33203125" style="6" bestFit="1" customWidth="1"/>
    <col min="2" max="2" width="5.33203125" style="9" bestFit="1" customWidth="1"/>
    <col min="3" max="3" width="21.6640625" style="30" customWidth="1"/>
    <col min="4" max="4" width="84.6640625" style="6" customWidth="1"/>
    <col min="5" max="5" width="90.6640625" style="7" customWidth="1"/>
    <col min="6" max="16384" width="8.6640625" style="6"/>
  </cols>
  <sheetData>
    <row r="2" spans="2:6" s="26" customFormat="1" ht="33.450000000000003" customHeight="1" x14ac:dyDescent="0.75">
      <c r="B2" s="284" t="s">
        <v>539</v>
      </c>
      <c r="C2" s="285"/>
      <c r="D2" s="285"/>
      <c r="E2" s="285"/>
    </row>
    <row r="3" spans="2:6" ht="147.44999999999999" customHeight="1" x14ac:dyDescent="0.4">
      <c r="B3" s="288" t="s">
        <v>918</v>
      </c>
      <c r="C3" s="279"/>
      <c r="D3" s="279"/>
      <c r="E3" s="279"/>
    </row>
    <row r="4" spans="2:6" ht="11.7" customHeight="1" x14ac:dyDescent="0.4">
      <c r="B4" s="24"/>
      <c r="C4" s="27"/>
      <c r="D4" s="24"/>
      <c r="E4" s="24"/>
    </row>
    <row r="5" spans="2:6" ht="7.95" customHeight="1" x14ac:dyDescent="0.4">
      <c r="B5" s="22"/>
      <c r="C5" s="28"/>
      <c r="D5" s="22"/>
      <c r="E5" s="22"/>
    </row>
    <row r="6" spans="2:6" s="19" customFormat="1" ht="34.5" customHeight="1" thickBot="1" x14ac:dyDescent="0.5">
      <c r="B6" s="21" t="s">
        <v>1</v>
      </c>
      <c r="C6" s="286" t="s">
        <v>583</v>
      </c>
      <c r="D6" s="287"/>
      <c r="E6" s="21" t="s">
        <v>2</v>
      </c>
    </row>
    <row r="7" spans="2:6" ht="405.6" thickTop="1" x14ac:dyDescent="0.4">
      <c r="B7" s="18">
        <v>2.1</v>
      </c>
      <c r="C7" s="17" t="s">
        <v>584</v>
      </c>
      <c r="D7" s="194" t="s">
        <v>814</v>
      </c>
      <c r="E7" s="37" t="s">
        <v>963</v>
      </c>
    </row>
    <row r="8" spans="2:6" ht="225" x14ac:dyDescent="0.4">
      <c r="B8" s="18">
        <v>2.2000000000000002</v>
      </c>
      <c r="C8" s="17" t="s">
        <v>585</v>
      </c>
      <c r="D8" s="192" t="s">
        <v>586</v>
      </c>
      <c r="E8" s="16" t="s">
        <v>923</v>
      </c>
    </row>
    <row r="9" spans="2:6" ht="360" x14ac:dyDescent="0.4">
      <c r="B9" s="18">
        <v>2.2999999999999998</v>
      </c>
      <c r="C9" s="17" t="s">
        <v>343</v>
      </c>
      <c r="D9" s="195" t="s">
        <v>908</v>
      </c>
      <c r="E9" s="29" t="s">
        <v>964</v>
      </c>
    </row>
    <row r="10" spans="2:6" ht="360" x14ac:dyDescent="0.4">
      <c r="B10" s="18">
        <v>2.4</v>
      </c>
      <c r="C10" s="17" t="s">
        <v>345</v>
      </c>
      <c r="D10" s="195" t="s">
        <v>820</v>
      </c>
      <c r="E10" s="29" t="s">
        <v>965</v>
      </c>
    </row>
    <row r="11" spans="2:6" ht="330" x14ac:dyDescent="0.4">
      <c r="B11" s="18">
        <v>2.5</v>
      </c>
      <c r="C11" s="17" t="s">
        <v>590</v>
      </c>
      <c r="D11" s="195" t="s">
        <v>819</v>
      </c>
      <c r="E11" s="29" t="s">
        <v>966</v>
      </c>
    </row>
    <row r="12" spans="2:6" ht="145.19999999999999" x14ac:dyDescent="0.4">
      <c r="B12" s="18">
        <v>2.6</v>
      </c>
      <c r="C12" s="17" t="s">
        <v>344</v>
      </c>
      <c r="D12" s="192" t="s">
        <v>909</v>
      </c>
      <c r="E12" s="16" t="s">
        <v>967</v>
      </c>
    </row>
    <row r="13" spans="2:6" ht="185.4" thickBot="1" x14ac:dyDescent="0.45">
      <c r="B13" s="167">
        <v>2.7</v>
      </c>
      <c r="C13" s="166" t="s">
        <v>346</v>
      </c>
      <c r="D13" s="195" t="s">
        <v>589</v>
      </c>
      <c r="E13" s="13" t="s">
        <v>968</v>
      </c>
      <c r="F13" s="36"/>
    </row>
    <row r="14" spans="2:6" ht="211.2" thickTop="1" thickBot="1" x14ac:dyDescent="0.45">
      <c r="B14" s="15">
        <v>2.8</v>
      </c>
      <c r="C14" s="14" t="s">
        <v>587</v>
      </c>
      <c r="D14" s="193" t="s">
        <v>588</v>
      </c>
      <c r="E14" s="13" t="s">
        <v>969</v>
      </c>
    </row>
    <row r="15" spans="2:6" ht="7.95" customHeight="1" thickTop="1" x14ac:dyDescent="0.4"/>
    <row r="16" spans="2:6" ht="24.45" customHeight="1" x14ac:dyDescent="0.4">
      <c r="B16" s="12"/>
      <c r="C16" s="31"/>
      <c r="D16" s="3"/>
      <c r="E16" s="10"/>
    </row>
  </sheetData>
  <mergeCells count="3">
    <mergeCell ref="B2:E2"/>
    <mergeCell ref="B3:E3"/>
    <mergeCell ref="C6:D6"/>
  </mergeCells>
  <pageMargins left="0.75" right="0.75" top="1" bottom="1" header="0.5" footer="0.5"/>
  <pageSetup paperSize="9"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2:E14"/>
  <sheetViews>
    <sheetView showGridLines="0" zoomScale="80" zoomScaleNormal="80" workbookViewId="0">
      <selection activeCell="E7" sqref="E7"/>
    </sheetView>
  </sheetViews>
  <sheetFormatPr defaultColWidth="8.6640625" defaultRowHeight="16.8" x14ac:dyDescent="0.4"/>
  <cols>
    <col min="1" max="1" width="5.109375" style="6" bestFit="1" customWidth="1"/>
    <col min="2" max="2" width="5.109375" style="9" bestFit="1" customWidth="1"/>
    <col min="3" max="3" width="22" style="30" customWidth="1"/>
    <col min="4" max="4" width="104.6640625" style="6" customWidth="1"/>
    <col min="5" max="5" width="124.88671875" style="7" customWidth="1"/>
    <col min="6" max="16384" width="8.6640625" style="6"/>
  </cols>
  <sheetData>
    <row r="2" spans="2:5" s="26" customFormat="1" ht="33.450000000000003" customHeight="1" x14ac:dyDescent="0.75">
      <c r="B2" s="289" t="s">
        <v>538</v>
      </c>
      <c r="C2" s="290"/>
      <c r="D2" s="290"/>
      <c r="E2" s="290"/>
    </row>
    <row r="3" spans="2:5" ht="148.19999999999999" customHeight="1" x14ac:dyDescent="0.4">
      <c r="B3" s="291" t="s">
        <v>922</v>
      </c>
      <c r="C3" s="291"/>
      <c r="D3" s="291"/>
      <c r="E3" s="291"/>
    </row>
    <row r="4" spans="2:5" ht="12.45" customHeight="1" x14ac:dyDescent="0.4">
      <c r="B4" s="32"/>
      <c r="C4" s="33"/>
      <c r="D4" s="32"/>
      <c r="E4" s="32"/>
    </row>
    <row r="5" spans="2:5" s="36" customFormat="1" ht="7.95" customHeight="1" x14ac:dyDescent="0.4">
      <c r="B5" s="34"/>
      <c r="C5" s="35"/>
      <c r="D5" s="34"/>
      <c r="E5" s="34"/>
    </row>
    <row r="6" spans="2:5" s="19" customFormat="1" ht="34.5" customHeight="1" thickBot="1" x14ac:dyDescent="0.5">
      <c r="B6" s="21" t="s">
        <v>1</v>
      </c>
      <c r="C6" s="286" t="s">
        <v>342</v>
      </c>
      <c r="D6" s="287"/>
      <c r="E6" s="21" t="s">
        <v>2</v>
      </c>
    </row>
    <row r="7" spans="2:5" ht="285.60000000000002" thickTop="1" x14ac:dyDescent="0.4">
      <c r="B7" s="183">
        <v>3.1</v>
      </c>
      <c r="C7" s="17" t="s">
        <v>592</v>
      </c>
      <c r="D7" s="194" t="s">
        <v>815</v>
      </c>
      <c r="E7" s="37" t="s">
        <v>924</v>
      </c>
    </row>
    <row r="8" spans="2:5" ht="238.95" customHeight="1" x14ac:dyDescent="0.4">
      <c r="B8" s="183">
        <v>3.2</v>
      </c>
      <c r="C8" s="17" t="s">
        <v>593</v>
      </c>
      <c r="D8" s="194" t="s">
        <v>816</v>
      </c>
      <c r="E8" s="37" t="s">
        <v>925</v>
      </c>
    </row>
    <row r="9" spans="2:5" ht="409.6" x14ac:dyDescent="0.4">
      <c r="B9" s="183">
        <v>3.3</v>
      </c>
      <c r="C9" s="17" t="s">
        <v>594</v>
      </c>
      <c r="D9" s="194" t="s">
        <v>598</v>
      </c>
      <c r="E9" s="37" t="s">
        <v>929</v>
      </c>
    </row>
    <row r="10" spans="2:5" ht="255" x14ac:dyDescent="0.4">
      <c r="B10" s="183">
        <v>3.4</v>
      </c>
      <c r="C10" s="17" t="s">
        <v>595</v>
      </c>
      <c r="D10" s="194" t="s">
        <v>599</v>
      </c>
      <c r="E10" s="37" t="s">
        <v>926</v>
      </c>
    </row>
    <row r="11" spans="2:5" ht="145.19999999999999" x14ac:dyDescent="0.4">
      <c r="B11" s="183">
        <v>3.5</v>
      </c>
      <c r="C11" s="17" t="s">
        <v>596</v>
      </c>
      <c r="D11" s="194" t="s">
        <v>818</v>
      </c>
      <c r="E11" s="37" t="s">
        <v>927</v>
      </c>
    </row>
    <row r="12" spans="2:5" ht="165.6" thickBot="1" x14ac:dyDescent="0.45">
      <c r="B12" s="184">
        <v>3.6</v>
      </c>
      <c r="C12" s="14" t="s">
        <v>597</v>
      </c>
      <c r="D12" s="193" t="s">
        <v>817</v>
      </c>
      <c r="E12" s="13" t="s">
        <v>928</v>
      </c>
    </row>
    <row r="13" spans="2:5" ht="7.95" customHeight="1" thickTop="1" x14ac:dyDescent="0.4"/>
    <row r="14" spans="2:5" ht="24.45" customHeight="1" x14ac:dyDescent="0.4">
      <c r="B14" s="12"/>
      <c r="C14" s="31"/>
      <c r="D14" s="3"/>
      <c r="E14" s="10"/>
    </row>
  </sheetData>
  <mergeCells count="3">
    <mergeCell ref="B2:E2"/>
    <mergeCell ref="B3:E3"/>
    <mergeCell ref="C6:D6"/>
  </mergeCells>
  <pageMargins left="0.75" right="0.75" top="1" bottom="1" header="0.5" footer="0.5"/>
  <pageSetup paperSize="9"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I219"/>
  <sheetViews>
    <sheetView showGridLines="0" topLeftCell="A205" zoomScale="60" zoomScaleNormal="60" workbookViewId="0">
      <selection activeCell="H228" sqref="H228"/>
    </sheetView>
  </sheetViews>
  <sheetFormatPr defaultColWidth="8.6640625" defaultRowHeight="15" x14ac:dyDescent="0.35"/>
  <cols>
    <col min="1" max="1" width="6.33203125" style="43" customWidth="1"/>
    <col min="2" max="2" width="5.33203125" style="38" customWidth="1"/>
    <col min="3" max="3" width="20.6640625" style="39" customWidth="1"/>
    <col min="4" max="4" width="53.109375" style="136" customWidth="1"/>
    <col min="5" max="5" width="21.33203125" style="41" customWidth="1"/>
    <col min="6" max="6" width="81.33203125" style="42" customWidth="1"/>
    <col min="7" max="7" width="28.33203125" style="43" customWidth="1"/>
    <col min="8" max="8" width="84.6640625" style="43" customWidth="1"/>
    <col min="9" max="16384" width="8.6640625" style="43"/>
  </cols>
  <sheetData>
    <row r="1" spans="2:8" x14ac:dyDescent="0.35">
      <c r="D1" s="40"/>
    </row>
    <row r="2" spans="2:8" s="44" customFormat="1" ht="57" customHeight="1" x14ac:dyDescent="0.45">
      <c r="B2" s="330" t="s">
        <v>521</v>
      </c>
      <c r="C2" s="331"/>
      <c r="D2" s="331"/>
      <c r="E2" s="331"/>
      <c r="F2" s="331"/>
      <c r="G2" s="331"/>
      <c r="H2" s="331"/>
    </row>
    <row r="3" spans="2:8" s="44" customFormat="1" ht="125.7" customHeight="1" x14ac:dyDescent="0.45">
      <c r="B3" s="332" t="s">
        <v>921</v>
      </c>
      <c r="C3" s="291"/>
      <c r="D3" s="291"/>
      <c r="E3" s="291"/>
      <c r="F3" s="291"/>
      <c r="G3" s="291"/>
      <c r="H3" s="291"/>
    </row>
    <row r="4" spans="2:8" s="6" customFormat="1" ht="7.2" customHeight="1" x14ac:dyDescent="0.4">
      <c r="B4" s="45"/>
      <c r="C4" s="46"/>
      <c r="D4" s="46"/>
      <c r="E4" s="45"/>
      <c r="F4" s="46"/>
      <c r="G4" s="46"/>
      <c r="H4" s="46"/>
    </row>
    <row r="5" spans="2:8" s="49" customFormat="1" ht="13.2" customHeight="1" x14ac:dyDescent="0.35">
      <c r="B5" s="47"/>
      <c r="C5" s="48"/>
      <c r="D5" s="48"/>
      <c r="E5" s="47"/>
      <c r="F5" s="48"/>
      <c r="G5" s="48"/>
      <c r="H5" s="48"/>
    </row>
    <row r="6" spans="2:8" s="51" customFormat="1" ht="33" customHeight="1" x14ac:dyDescent="0.45">
      <c r="B6" s="50" t="s">
        <v>1</v>
      </c>
      <c r="C6" s="50" t="s">
        <v>348</v>
      </c>
      <c r="D6" s="175" t="s">
        <v>531</v>
      </c>
      <c r="E6" s="185" t="s">
        <v>354</v>
      </c>
      <c r="F6" s="50" t="s">
        <v>532</v>
      </c>
      <c r="G6" s="50" t="s">
        <v>2</v>
      </c>
      <c r="H6" s="50" t="s">
        <v>353</v>
      </c>
    </row>
    <row r="7" spans="2:8" s="52" customFormat="1" ht="34.950000000000003" customHeight="1" x14ac:dyDescent="0.55000000000000004">
      <c r="B7" s="333" t="s">
        <v>347</v>
      </c>
      <c r="C7" s="334"/>
      <c r="D7" s="334"/>
      <c r="E7" s="334"/>
      <c r="F7" s="334"/>
      <c r="G7" s="334"/>
      <c r="H7" s="335"/>
    </row>
    <row r="8" spans="2:8" ht="29.7" customHeight="1" x14ac:dyDescent="0.35">
      <c r="B8" s="53" t="s">
        <v>7</v>
      </c>
      <c r="C8" s="324" t="s">
        <v>533</v>
      </c>
      <c r="D8" s="292" t="s">
        <v>600</v>
      </c>
      <c r="E8" s="54" t="s">
        <v>355</v>
      </c>
      <c r="F8" s="295" t="s">
        <v>823</v>
      </c>
      <c r="G8" s="202">
        <v>12433590</v>
      </c>
      <c r="H8" s="295"/>
    </row>
    <row r="9" spans="2:8" ht="29.7" customHeight="1" x14ac:dyDescent="0.35">
      <c r="B9" s="53" t="s">
        <v>8</v>
      </c>
      <c r="C9" s="324"/>
      <c r="D9" s="292"/>
      <c r="E9" s="55" t="s">
        <v>356</v>
      </c>
      <c r="F9" s="295"/>
      <c r="G9" s="55">
        <v>0</v>
      </c>
      <c r="H9" s="295"/>
    </row>
    <row r="10" spans="2:8" ht="29.7" customHeight="1" x14ac:dyDescent="0.35">
      <c r="B10" s="53" t="s">
        <v>9</v>
      </c>
      <c r="C10" s="324"/>
      <c r="D10" s="292"/>
      <c r="E10" s="56" t="s">
        <v>357</v>
      </c>
      <c r="F10" s="295"/>
      <c r="G10" s="56">
        <v>0</v>
      </c>
      <c r="H10" s="295"/>
    </row>
    <row r="11" spans="2:8" ht="29.7" customHeight="1" x14ac:dyDescent="0.35">
      <c r="B11" s="53" t="s">
        <v>10</v>
      </c>
      <c r="C11" s="324"/>
      <c r="D11" s="293"/>
      <c r="E11" s="57" t="s">
        <v>358</v>
      </c>
      <c r="F11" s="296"/>
      <c r="G11" s="57">
        <v>0</v>
      </c>
      <c r="H11" s="296"/>
    </row>
    <row r="12" spans="2:8" ht="30" x14ac:dyDescent="0.35">
      <c r="B12" s="53" t="s">
        <v>11</v>
      </c>
      <c r="C12" s="324"/>
      <c r="D12" s="58" t="s">
        <v>601</v>
      </c>
      <c r="E12" s="59" t="s">
        <v>12</v>
      </c>
      <c r="F12" s="60"/>
      <c r="G12" s="203">
        <v>3.0000000000000001E-3</v>
      </c>
      <c r="H12" s="60"/>
    </row>
    <row r="13" spans="2:8" ht="34.950000000000003" customHeight="1" x14ac:dyDescent="0.35">
      <c r="B13" s="53" t="s">
        <v>13</v>
      </c>
      <c r="C13" s="324"/>
      <c r="D13" s="322" t="s">
        <v>603</v>
      </c>
      <c r="E13" s="54" t="s">
        <v>355</v>
      </c>
      <c r="F13" s="294" t="s">
        <v>824</v>
      </c>
      <c r="G13" s="204">
        <v>0</v>
      </c>
      <c r="H13" s="294"/>
    </row>
    <row r="14" spans="2:8" ht="34.950000000000003" customHeight="1" x14ac:dyDescent="0.35">
      <c r="B14" s="53" t="s">
        <v>14</v>
      </c>
      <c r="C14" s="324"/>
      <c r="D14" s="292"/>
      <c r="E14" s="55" t="s">
        <v>356</v>
      </c>
      <c r="F14" s="295"/>
      <c r="G14" s="55">
        <v>0</v>
      </c>
      <c r="H14" s="295"/>
    </row>
    <row r="15" spans="2:8" ht="34.950000000000003" customHeight="1" x14ac:dyDescent="0.35">
      <c r="B15" s="53" t="s">
        <v>15</v>
      </c>
      <c r="C15" s="324"/>
      <c r="D15" s="292"/>
      <c r="E15" s="56" t="s">
        <v>357</v>
      </c>
      <c r="F15" s="295"/>
      <c r="G15" s="56">
        <v>0</v>
      </c>
      <c r="H15" s="295"/>
    </row>
    <row r="16" spans="2:8" ht="34.950000000000003" customHeight="1" x14ac:dyDescent="0.35">
      <c r="B16" s="53" t="s">
        <v>16</v>
      </c>
      <c r="C16" s="324"/>
      <c r="D16" s="293"/>
      <c r="E16" s="57" t="s">
        <v>358</v>
      </c>
      <c r="F16" s="296"/>
      <c r="G16" s="57">
        <v>0</v>
      </c>
      <c r="H16" s="296"/>
    </row>
    <row r="17" spans="2:8" ht="64.2" customHeight="1" x14ac:dyDescent="0.35">
      <c r="B17" s="53" t="s">
        <v>17</v>
      </c>
      <c r="C17" s="324"/>
      <c r="D17" s="58" t="s">
        <v>602</v>
      </c>
      <c r="E17" s="59" t="s">
        <v>12</v>
      </c>
      <c r="F17" s="60"/>
      <c r="G17" s="59">
        <v>0</v>
      </c>
      <c r="H17" s="60"/>
    </row>
    <row r="18" spans="2:8" ht="24" customHeight="1" x14ac:dyDescent="0.35">
      <c r="B18" s="53" t="s">
        <v>18</v>
      </c>
      <c r="C18" s="324"/>
      <c r="D18" s="292" t="s">
        <v>542</v>
      </c>
      <c r="E18" s="54" t="s">
        <v>355</v>
      </c>
      <c r="F18" s="295"/>
      <c r="G18" s="202">
        <v>12789119</v>
      </c>
      <c r="H18" s="295"/>
    </row>
    <row r="19" spans="2:8" ht="24" customHeight="1" x14ac:dyDescent="0.35">
      <c r="B19" s="53" t="s">
        <v>19</v>
      </c>
      <c r="C19" s="324"/>
      <c r="D19" s="292"/>
      <c r="E19" s="55" t="s">
        <v>356</v>
      </c>
      <c r="F19" s="295"/>
      <c r="G19" s="55">
        <v>0</v>
      </c>
      <c r="H19" s="295"/>
    </row>
    <row r="20" spans="2:8" ht="24" customHeight="1" x14ac:dyDescent="0.35">
      <c r="B20" s="53" t="s">
        <v>20</v>
      </c>
      <c r="C20" s="324"/>
      <c r="D20" s="292"/>
      <c r="E20" s="56" t="s">
        <v>357</v>
      </c>
      <c r="F20" s="295"/>
      <c r="G20" s="56">
        <v>0</v>
      </c>
      <c r="H20" s="295"/>
    </row>
    <row r="21" spans="2:8" ht="24" customHeight="1" x14ac:dyDescent="0.35">
      <c r="B21" s="53" t="s">
        <v>21</v>
      </c>
      <c r="C21" s="324"/>
      <c r="D21" s="293"/>
      <c r="E21" s="57" t="s">
        <v>358</v>
      </c>
      <c r="F21" s="296"/>
      <c r="G21" s="57">
        <v>0</v>
      </c>
      <c r="H21" s="296"/>
    </row>
    <row r="22" spans="2:8" ht="30" x14ac:dyDescent="0.35">
      <c r="B22" s="53" t="s">
        <v>22</v>
      </c>
      <c r="C22" s="324"/>
      <c r="D22" s="58" t="s">
        <v>543</v>
      </c>
      <c r="E22" s="59" t="s">
        <v>23</v>
      </c>
      <c r="F22" s="60"/>
      <c r="G22" s="203">
        <v>3.0000000000000001E-3</v>
      </c>
      <c r="H22" s="60"/>
    </row>
    <row r="23" spans="2:8" ht="25.95" customHeight="1" x14ac:dyDescent="0.35">
      <c r="B23" s="53" t="s">
        <v>24</v>
      </c>
      <c r="C23" s="324"/>
      <c r="D23" s="297" t="s">
        <v>604</v>
      </c>
      <c r="E23" s="54" t="s">
        <v>355</v>
      </c>
      <c r="F23" s="294"/>
      <c r="G23" s="204">
        <v>0</v>
      </c>
      <c r="H23" s="294"/>
    </row>
    <row r="24" spans="2:8" ht="25.95" customHeight="1" x14ac:dyDescent="0.35">
      <c r="B24" s="53" t="s">
        <v>25</v>
      </c>
      <c r="C24" s="324"/>
      <c r="D24" s="298"/>
      <c r="E24" s="55" t="s">
        <v>356</v>
      </c>
      <c r="F24" s="295"/>
      <c r="G24" s="55">
        <v>0</v>
      </c>
      <c r="H24" s="295"/>
    </row>
    <row r="25" spans="2:8" ht="25.95" customHeight="1" x14ac:dyDescent="0.35">
      <c r="B25" s="53" t="s">
        <v>26</v>
      </c>
      <c r="C25" s="324"/>
      <c r="D25" s="298"/>
      <c r="E25" s="56" t="s">
        <v>357</v>
      </c>
      <c r="F25" s="295"/>
      <c r="G25" s="56">
        <v>0</v>
      </c>
      <c r="H25" s="295"/>
    </row>
    <row r="26" spans="2:8" ht="30" customHeight="1" x14ac:dyDescent="0.35">
      <c r="B26" s="53" t="s">
        <v>27</v>
      </c>
      <c r="C26" s="324"/>
      <c r="D26" s="299"/>
      <c r="E26" s="57" t="s">
        <v>358</v>
      </c>
      <c r="F26" s="296"/>
      <c r="G26" s="57">
        <v>0</v>
      </c>
      <c r="H26" s="296"/>
    </row>
    <row r="27" spans="2:8" ht="72.45" customHeight="1" x14ac:dyDescent="0.35">
      <c r="B27" s="53" t="s">
        <v>28</v>
      </c>
      <c r="C27" s="324"/>
      <c r="D27" s="58" t="s">
        <v>605</v>
      </c>
      <c r="E27" s="59" t="s">
        <v>23</v>
      </c>
      <c r="F27" s="60"/>
      <c r="G27" s="59">
        <v>0</v>
      </c>
      <c r="H27" s="60"/>
    </row>
    <row r="28" spans="2:8" ht="135" x14ac:dyDescent="0.35">
      <c r="B28" s="53" t="s">
        <v>29</v>
      </c>
      <c r="C28" s="324"/>
      <c r="D28" s="61" t="s">
        <v>624</v>
      </c>
      <c r="E28" s="62" t="s">
        <v>355</v>
      </c>
      <c r="F28" s="91" t="s">
        <v>625</v>
      </c>
      <c r="G28" s="205">
        <v>0</v>
      </c>
      <c r="H28" s="63"/>
    </row>
    <row r="29" spans="2:8" ht="45" x14ac:dyDescent="0.35">
      <c r="B29" s="53" t="s">
        <v>30</v>
      </c>
      <c r="C29" s="324"/>
      <c r="D29" s="58" t="s">
        <v>541</v>
      </c>
      <c r="E29" s="59" t="s">
        <v>12</v>
      </c>
      <c r="F29" s="60"/>
      <c r="G29" s="59">
        <v>0</v>
      </c>
      <c r="H29" s="60"/>
    </row>
    <row r="30" spans="2:8" ht="165" x14ac:dyDescent="0.35">
      <c r="B30" s="53" t="s">
        <v>31</v>
      </c>
      <c r="C30" s="324"/>
      <c r="D30" s="61" t="s">
        <v>622</v>
      </c>
      <c r="E30" s="64" t="s">
        <v>355</v>
      </c>
      <c r="F30" s="91" t="s">
        <v>627</v>
      </c>
      <c r="G30" s="205">
        <v>0</v>
      </c>
      <c r="H30" s="63"/>
    </row>
    <row r="31" spans="2:8" ht="45" x14ac:dyDescent="0.35">
      <c r="B31" s="53" t="s">
        <v>32</v>
      </c>
      <c r="C31" s="324"/>
      <c r="D31" s="58" t="s">
        <v>562</v>
      </c>
      <c r="E31" s="59" t="s">
        <v>12</v>
      </c>
      <c r="F31" s="60"/>
      <c r="G31" s="59">
        <v>0</v>
      </c>
      <c r="H31" s="60"/>
    </row>
    <row r="32" spans="2:8" ht="45" x14ac:dyDescent="0.35">
      <c r="B32" s="53" t="s">
        <v>33</v>
      </c>
      <c r="C32" s="324"/>
      <c r="D32" s="61" t="s">
        <v>623</v>
      </c>
      <c r="E32" s="64" t="s">
        <v>355</v>
      </c>
      <c r="F32" s="91"/>
      <c r="G32" s="205">
        <v>0</v>
      </c>
      <c r="H32" s="63"/>
    </row>
    <row r="33" spans="2:9" ht="45" x14ac:dyDescent="0.35">
      <c r="B33" s="53" t="s">
        <v>34</v>
      </c>
      <c r="C33" s="324"/>
      <c r="D33" s="58" t="s">
        <v>825</v>
      </c>
      <c r="E33" s="59" t="s">
        <v>12</v>
      </c>
      <c r="F33" s="60"/>
      <c r="G33" s="59">
        <v>0</v>
      </c>
      <c r="H33" s="60"/>
    </row>
    <row r="34" spans="2:9" ht="105" x14ac:dyDescent="0.35">
      <c r="B34" s="53" t="s">
        <v>35</v>
      </c>
      <c r="C34" s="324"/>
      <c r="D34" s="61" t="s">
        <v>628</v>
      </c>
      <c r="E34" s="64" t="s">
        <v>12</v>
      </c>
      <c r="F34" s="63" t="s">
        <v>629</v>
      </c>
      <c r="G34" s="64">
        <v>0</v>
      </c>
      <c r="H34" s="63"/>
    </row>
    <row r="35" spans="2:9" ht="45" x14ac:dyDescent="0.35">
      <c r="B35" s="53" t="s">
        <v>36</v>
      </c>
      <c r="C35" s="324"/>
      <c r="D35" s="58" t="s">
        <v>563</v>
      </c>
      <c r="E35" s="59" t="s">
        <v>12</v>
      </c>
      <c r="F35" s="60" t="s">
        <v>826</v>
      </c>
      <c r="G35" s="203">
        <v>2.0999999999999999E-3</v>
      </c>
      <c r="H35" s="60"/>
    </row>
    <row r="36" spans="2:9" ht="37.950000000000003" customHeight="1" thickBot="1" x14ac:dyDescent="0.4">
      <c r="B36" s="53" t="s">
        <v>37</v>
      </c>
      <c r="C36" s="325"/>
      <c r="D36" s="65" t="s">
        <v>544</v>
      </c>
      <c r="E36" s="66" t="s">
        <v>12</v>
      </c>
      <c r="F36" s="67" t="s">
        <v>606</v>
      </c>
      <c r="G36" s="66" t="s">
        <v>941</v>
      </c>
      <c r="H36" s="67" t="s">
        <v>970</v>
      </c>
    </row>
    <row r="37" spans="2:9" ht="60.6" thickTop="1" x14ac:dyDescent="0.35">
      <c r="B37" s="53" t="s">
        <v>38</v>
      </c>
      <c r="C37" s="323" t="s">
        <v>359</v>
      </c>
      <c r="D37" s="68" t="s">
        <v>546</v>
      </c>
      <c r="E37" s="59" t="s">
        <v>40</v>
      </c>
      <c r="F37" s="60" t="s">
        <v>794</v>
      </c>
      <c r="G37" s="232">
        <v>3314.944</v>
      </c>
      <c r="H37" s="219"/>
      <c r="I37" s="49"/>
    </row>
    <row r="38" spans="2:9" ht="60" x14ac:dyDescent="0.35">
      <c r="B38" s="53" t="s">
        <v>39</v>
      </c>
      <c r="C38" s="324"/>
      <c r="D38" s="69" t="s">
        <v>545</v>
      </c>
      <c r="E38" s="64" t="s">
        <v>40</v>
      </c>
      <c r="F38" s="63" t="s">
        <v>795</v>
      </c>
      <c r="G38" s="206">
        <v>0.64100000000000001</v>
      </c>
      <c r="H38" s="220"/>
      <c r="I38" s="49"/>
    </row>
    <row r="39" spans="2:9" ht="75" x14ac:dyDescent="0.35">
      <c r="B39" s="53" t="s">
        <v>41</v>
      </c>
      <c r="C39" s="324"/>
      <c r="D39" s="68" t="s">
        <v>547</v>
      </c>
      <c r="E39" s="59" t="s">
        <v>40</v>
      </c>
      <c r="F39" s="60" t="s">
        <v>796</v>
      </c>
      <c r="G39" s="232">
        <v>200907.1</v>
      </c>
      <c r="H39" s="219"/>
      <c r="I39" s="49"/>
    </row>
    <row r="40" spans="2:9" ht="45" x14ac:dyDescent="0.35">
      <c r="B40" s="53" t="s">
        <v>42</v>
      </c>
      <c r="C40" s="324"/>
      <c r="D40" s="69" t="s">
        <v>798</v>
      </c>
      <c r="E40" s="64" t="s">
        <v>40</v>
      </c>
      <c r="F40" s="63" t="s">
        <v>797</v>
      </c>
      <c r="G40" s="273">
        <f>G39+G38+G37</f>
        <v>204222.685</v>
      </c>
      <c r="H40" s="220"/>
      <c r="I40" s="49"/>
    </row>
    <row r="41" spans="2:9" ht="60" x14ac:dyDescent="0.35">
      <c r="B41" s="53" t="s">
        <v>43</v>
      </c>
      <c r="C41" s="324"/>
      <c r="D41" s="68" t="s">
        <v>564</v>
      </c>
      <c r="E41" s="59" t="s">
        <v>40</v>
      </c>
      <c r="F41" s="60" t="s">
        <v>799</v>
      </c>
      <c r="G41" s="232">
        <v>200907.1</v>
      </c>
      <c r="H41" s="219"/>
      <c r="I41" s="49"/>
    </row>
    <row r="42" spans="2:9" ht="60" x14ac:dyDescent="0.35">
      <c r="B42" s="53" t="s">
        <v>44</v>
      </c>
      <c r="C42" s="324"/>
      <c r="D42" s="69" t="s">
        <v>383</v>
      </c>
      <c r="E42" s="64" t="s">
        <v>45</v>
      </c>
      <c r="F42" s="70" t="s">
        <v>827</v>
      </c>
      <c r="G42" s="274">
        <f>3315.581/445.8</f>
        <v>7.4373732615522661</v>
      </c>
      <c r="H42" s="200"/>
      <c r="I42" s="49"/>
    </row>
    <row r="43" spans="2:9" ht="75" x14ac:dyDescent="0.35">
      <c r="B43" s="53" t="s">
        <v>46</v>
      </c>
      <c r="C43" s="324"/>
      <c r="D43" s="68" t="s">
        <v>384</v>
      </c>
      <c r="E43" s="59" t="s">
        <v>45</v>
      </c>
      <c r="F43" s="60" t="s">
        <v>828</v>
      </c>
      <c r="G43" s="237">
        <v>4.6E-5</v>
      </c>
      <c r="H43" s="219"/>
      <c r="I43" s="49"/>
    </row>
    <row r="44" spans="2:9" ht="75" x14ac:dyDescent="0.35">
      <c r="B44" s="53" t="s">
        <v>47</v>
      </c>
      <c r="C44" s="324"/>
      <c r="D44" s="69" t="s">
        <v>829</v>
      </c>
      <c r="E44" s="64" t="s">
        <v>12</v>
      </c>
      <c r="F44" s="70" t="s">
        <v>804</v>
      </c>
      <c r="G44" s="206">
        <v>4.5999999999999999E-3</v>
      </c>
      <c r="H44" s="200"/>
      <c r="I44" s="49"/>
    </row>
    <row r="45" spans="2:9" ht="45" x14ac:dyDescent="0.35">
      <c r="B45" s="53" t="s">
        <v>48</v>
      </c>
      <c r="C45" s="324"/>
      <c r="D45" s="68" t="s">
        <v>800</v>
      </c>
      <c r="E45" s="59" t="s">
        <v>12</v>
      </c>
      <c r="F45" s="60" t="s">
        <v>802</v>
      </c>
      <c r="G45" s="237" t="s">
        <v>941</v>
      </c>
      <c r="H45" s="236" t="s">
        <v>950</v>
      </c>
      <c r="I45" s="49"/>
    </row>
    <row r="46" spans="2:9" ht="60.6" thickBot="1" x14ac:dyDescent="0.4">
      <c r="B46" s="53" t="s">
        <v>49</v>
      </c>
      <c r="C46" s="325"/>
      <c r="D46" s="71" t="s">
        <v>801</v>
      </c>
      <c r="E46" s="66" t="s">
        <v>12</v>
      </c>
      <c r="F46" s="67" t="s">
        <v>803</v>
      </c>
      <c r="G46" s="235" t="s">
        <v>941</v>
      </c>
      <c r="H46" s="234" t="s">
        <v>950</v>
      </c>
      <c r="I46" s="49"/>
    </row>
    <row r="47" spans="2:9" s="49" customFormat="1" ht="60.6" thickTop="1" x14ac:dyDescent="0.35">
      <c r="B47" s="53" t="s">
        <v>50</v>
      </c>
      <c r="C47" s="323" t="s">
        <v>786</v>
      </c>
      <c r="D47" s="68" t="s">
        <v>385</v>
      </c>
      <c r="E47" s="59" t="s">
        <v>787</v>
      </c>
      <c r="F47" s="60" t="s">
        <v>790</v>
      </c>
      <c r="G47" s="59">
        <v>9417859.6420000009</v>
      </c>
      <c r="H47" s="60"/>
    </row>
    <row r="48" spans="2:9" s="49" customFormat="1" ht="120" x14ac:dyDescent="0.35">
      <c r="B48" s="53" t="s">
        <v>51</v>
      </c>
      <c r="C48" s="324"/>
      <c r="D48" s="69" t="s">
        <v>386</v>
      </c>
      <c r="E48" s="64" t="s">
        <v>12</v>
      </c>
      <c r="F48" s="63" t="s">
        <v>830</v>
      </c>
      <c r="G48" s="64" t="s">
        <v>931</v>
      </c>
      <c r="H48" s="63"/>
    </row>
    <row r="49" spans="2:8" s="49" customFormat="1" ht="60" x14ac:dyDescent="0.35">
      <c r="B49" s="53" t="s">
        <v>52</v>
      </c>
      <c r="C49" s="324"/>
      <c r="D49" s="68" t="s">
        <v>788</v>
      </c>
      <c r="E49" s="59" t="s">
        <v>53</v>
      </c>
      <c r="F49" s="60" t="s">
        <v>831</v>
      </c>
      <c r="G49" s="59">
        <v>1852.54</v>
      </c>
      <c r="H49" s="219"/>
    </row>
    <row r="50" spans="2:8" s="49" customFormat="1" ht="90.6" thickBot="1" x14ac:dyDescent="0.4">
      <c r="B50" s="53" t="s">
        <v>54</v>
      </c>
      <c r="C50" s="325"/>
      <c r="D50" s="71" t="s">
        <v>548</v>
      </c>
      <c r="E50" s="66" t="s">
        <v>12</v>
      </c>
      <c r="F50" s="67" t="s">
        <v>789</v>
      </c>
      <c r="G50" s="66" t="s">
        <v>941</v>
      </c>
      <c r="H50" s="221"/>
    </row>
    <row r="51" spans="2:8" s="49" customFormat="1" ht="45.6" thickTop="1" x14ac:dyDescent="0.35">
      <c r="B51" s="53" t="s">
        <v>55</v>
      </c>
      <c r="C51" s="323" t="s">
        <v>360</v>
      </c>
      <c r="D51" s="68" t="s">
        <v>549</v>
      </c>
      <c r="E51" s="59" t="s">
        <v>785</v>
      </c>
      <c r="F51" s="60" t="s">
        <v>832</v>
      </c>
      <c r="G51" s="269">
        <v>42031</v>
      </c>
      <c r="H51" s="219"/>
    </row>
    <row r="52" spans="2:8" s="49" customFormat="1" ht="90" x14ac:dyDescent="0.35">
      <c r="B52" s="53" t="s">
        <v>56</v>
      </c>
      <c r="C52" s="324"/>
      <c r="D52" s="69" t="s">
        <v>565</v>
      </c>
      <c r="E52" s="64" t="s">
        <v>57</v>
      </c>
      <c r="F52" s="63" t="s">
        <v>833</v>
      </c>
      <c r="G52" s="64">
        <v>8.27</v>
      </c>
      <c r="H52" s="220"/>
    </row>
    <row r="53" spans="2:8" s="49" customFormat="1" ht="75.599999999999994" thickBot="1" x14ac:dyDescent="0.4">
      <c r="B53" s="53" t="s">
        <v>58</v>
      </c>
      <c r="C53" s="325"/>
      <c r="D53" s="72" t="s">
        <v>551</v>
      </c>
      <c r="E53" s="73" t="s">
        <v>12</v>
      </c>
      <c r="F53" s="74" t="s">
        <v>834</v>
      </c>
      <c r="G53" s="73">
        <v>0</v>
      </c>
      <c r="H53" s="222"/>
    </row>
    <row r="54" spans="2:8" s="49" customFormat="1" ht="45.6" thickTop="1" x14ac:dyDescent="0.35">
      <c r="B54" s="53" t="s">
        <v>59</v>
      </c>
      <c r="C54" s="324" t="s">
        <v>361</v>
      </c>
      <c r="D54" s="69" t="s">
        <v>461</v>
      </c>
      <c r="E54" s="64" t="s">
        <v>783</v>
      </c>
      <c r="F54" s="63" t="s">
        <v>791</v>
      </c>
      <c r="G54" s="270">
        <v>834319</v>
      </c>
      <c r="H54" s="220"/>
    </row>
    <row r="55" spans="2:8" s="49" customFormat="1" ht="90" x14ac:dyDescent="0.35">
      <c r="B55" s="53" t="s">
        <v>60</v>
      </c>
      <c r="C55" s="324"/>
      <c r="D55" s="75" t="s">
        <v>607</v>
      </c>
      <c r="E55" s="76" t="s">
        <v>61</v>
      </c>
      <c r="F55" s="77" t="s">
        <v>835</v>
      </c>
      <c r="G55" s="76">
        <v>164.11</v>
      </c>
      <c r="H55" s="223"/>
    </row>
    <row r="56" spans="2:8" s="49" customFormat="1" ht="75" x14ac:dyDescent="0.35">
      <c r="B56" s="53" t="s">
        <v>62</v>
      </c>
      <c r="C56" s="324"/>
      <c r="D56" s="69" t="s">
        <v>550</v>
      </c>
      <c r="E56" s="64" t="s">
        <v>12</v>
      </c>
      <c r="F56" s="63" t="s">
        <v>836</v>
      </c>
      <c r="G56" s="64">
        <v>0</v>
      </c>
      <c r="H56" s="220"/>
    </row>
    <row r="57" spans="2:8" s="49" customFormat="1" ht="30" x14ac:dyDescent="0.35">
      <c r="B57" s="53" t="s">
        <v>63</v>
      </c>
      <c r="C57" s="324"/>
      <c r="D57" s="75" t="s">
        <v>494</v>
      </c>
      <c r="E57" s="76" t="s">
        <v>784</v>
      </c>
      <c r="F57" s="77" t="s">
        <v>792</v>
      </c>
      <c r="G57" s="271">
        <v>270095</v>
      </c>
      <c r="H57" s="223"/>
    </row>
    <row r="58" spans="2:8" s="49" customFormat="1" ht="90" x14ac:dyDescent="0.35">
      <c r="B58" s="53" t="s">
        <v>64</v>
      </c>
      <c r="C58" s="324"/>
      <c r="D58" s="69" t="s">
        <v>495</v>
      </c>
      <c r="E58" s="64" t="s">
        <v>61</v>
      </c>
      <c r="F58" s="63" t="s">
        <v>837</v>
      </c>
      <c r="G58" s="64">
        <v>53.13</v>
      </c>
      <c r="H58" s="220"/>
    </row>
    <row r="59" spans="2:8" s="49" customFormat="1" ht="60" x14ac:dyDescent="0.35">
      <c r="B59" s="53" t="s">
        <v>65</v>
      </c>
      <c r="C59" s="324"/>
      <c r="D59" s="75" t="s">
        <v>552</v>
      </c>
      <c r="E59" s="76" t="s">
        <v>362</v>
      </c>
      <c r="F59" s="77" t="s">
        <v>838</v>
      </c>
      <c r="G59" s="76" t="s">
        <v>930</v>
      </c>
      <c r="H59" s="272" t="s">
        <v>973</v>
      </c>
    </row>
    <row r="60" spans="2:8" s="49" customFormat="1" ht="45" x14ac:dyDescent="0.35">
      <c r="B60" s="53" t="s">
        <v>66</v>
      </c>
      <c r="C60" s="324"/>
      <c r="D60" s="69" t="s">
        <v>608</v>
      </c>
      <c r="E60" s="64" t="s">
        <v>784</v>
      </c>
      <c r="F60" s="63" t="s">
        <v>793</v>
      </c>
      <c r="G60" s="64" t="s">
        <v>941</v>
      </c>
      <c r="H60" s="220"/>
    </row>
    <row r="61" spans="2:8" s="49" customFormat="1" ht="45" x14ac:dyDescent="0.35">
      <c r="B61" s="53" t="s">
        <v>67</v>
      </c>
      <c r="C61" s="324"/>
      <c r="D61" s="75" t="s">
        <v>609</v>
      </c>
      <c r="E61" s="76" t="s">
        <v>61</v>
      </c>
      <c r="F61" s="77" t="s">
        <v>610</v>
      </c>
      <c r="G61" s="76" t="s">
        <v>941</v>
      </c>
      <c r="H61" s="223"/>
    </row>
    <row r="62" spans="2:8" s="49" customFormat="1" ht="90.6" thickBot="1" x14ac:dyDescent="0.4">
      <c r="B62" s="53" t="s">
        <v>68</v>
      </c>
      <c r="C62" s="324"/>
      <c r="D62" s="78" t="s">
        <v>566</v>
      </c>
      <c r="E62" s="66" t="s">
        <v>362</v>
      </c>
      <c r="F62" s="67" t="s">
        <v>839</v>
      </c>
      <c r="G62" s="66" t="s">
        <v>934</v>
      </c>
      <c r="H62" s="221"/>
    </row>
    <row r="63" spans="2:8" ht="75.599999999999994" thickTop="1" x14ac:dyDescent="0.35">
      <c r="B63" s="53" t="s">
        <v>69</v>
      </c>
      <c r="C63" s="323" t="s">
        <v>611</v>
      </c>
      <c r="D63" s="75" t="s">
        <v>805</v>
      </c>
      <c r="E63" s="76" t="s">
        <v>362</v>
      </c>
      <c r="F63" s="77" t="s">
        <v>840</v>
      </c>
      <c r="G63" s="76" t="s">
        <v>934</v>
      </c>
      <c r="H63" s="77"/>
    </row>
    <row r="64" spans="2:8" ht="30" x14ac:dyDescent="0.35">
      <c r="B64" s="53" t="s">
        <v>70</v>
      </c>
      <c r="C64" s="324"/>
      <c r="D64" s="69" t="s">
        <v>553</v>
      </c>
      <c r="E64" s="64" t="s">
        <v>362</v>
      </c>
      <c r="F64" s="63" t="s">
        <v>841</v>
      </c>
      <c r="G64" s="64" t="s">
        <v>930</v>
      </c>
      <c r="H64" s="63"/>
    </row>
    <row r="65" spans="2:9" ht="75" x14ac:dyDescent="0.35">
      <c r="B65" s="53" t="s">
        <v>71</v>
      </c>
      <c r="C65" s="324"/>
      <c r="D65" s="75" t="s">
        <v>911</v>
      </c>
      <c r="E65" s="76" t="s">
        <v>362</v>
      </c>
      <c r="F65" s="77" t="s">
        <v>914</v>
      </c>
      <c r="G65" s="76" t="s">
        <v>930</v>
      </c>
      <c r="H65" s="77"/>
    </row>
    <row r="66" spans="2:9" ht="45" x14ac:dyDescent="0.35">
      <c r="B66" s="53" t="s">
        <v>72</v>
      </c>
      <c r="C66" s="324"/>
      <c r="D66" s="190" t="s">
        <v>806</v>
      </c>
      <c r="E66" s="64" t="s">
        <v>362</v>
      </c>
      <c r="F66" s="63" t="s">
        <v>842</v>
      </c>
      <c r="G66" s="64" t="s">
        <v>930</v>
      </c>
      <c r="H66" s="63" t="s">
        <v>942</v>
      </c>
    </row>
    <row r="67" spans="2:9" ht="30" x14ac:dyDescent="0.35">
      <c r="B67" s="53" t="s">
        <v>73</v>
      </c>
      <c r="C67" s="324"/>
      <c r="D67" s="75" t="s">
        <v>554</v>
      </c>
      <c r="E67" s="76" t="s">
        <v>362</v>
      </c>
      <c r="F67" s="77" t="s">
        <v>843</v>
      </c>
      <c r="G67" s="76" t="s">
        <v>930</v>
      </c>
      <c r="H67" s="77"/>
    </row>
    <row r="68" spans="2:9" ht="30" x14ac:dyDescent="0.35">
      <c r="B68" s="53" t="s">
        <v>74</v>
      </c>
      <c r="C68" s="324"/>
      <c r="D68" s="190" t="s">
        <v>807</v>
      </c>
      <c r="E68" s="64" t="s">
        <v>362</v>
      </c>
      <c r="F68" s="63" t="s">
        <v>910</v>
      </c>
      <c r="G68" s="64" t="s">
        <v>930</v>
      </c>
      <c r="H68" s="63"/>
    </row>
    <row r="69" spans="2:9" ht="45" x14ac:dyDescent="0.35">
      <c r="B69" s="53" t="s">
        <v>75</v>
      </c>
      <c r="C69" s="324"/>
      <c r="D69" s="75" t="s">
        <v>808</v>
      </c>
      <c r="E69" s="76" t="s">
        <v>362</v>
      </c>
      <c r="F69" s="77" t="s">
        <v>913</v>
      </c>
      <c r="G69" s="76" t="s">
        <v>930</v>
      </c>
      <c r="H69" s="77"/>
    </row>
    <row r="70" spans="2:9" ht="45" x14ac:dyDescent="0.35">
      <c r="B70" s="53" t="s">
        <v>76</v>
      </c>
      <c r="C70" s="324"/>
      <c r="D70" s="190" t="s">
        <v>809</v>
      </c>
      <c r="E70" s="64" t="s">
        <v>362</v>
      </c>
      <c r="F70" s="63" t="s">
        <v>844</v>
      </c>
      <c r="G70" s="64" t="s">
        <v>930</v>
      </c>
      <c r="H70" s="63"/>
    </row>
    <row r="71" spans="2:9" ht="45" x14ac:dyDescent="0.35">
      <c r="B71" s="53" t="s">
        <v>77</v>
      </c>
      <c r="C71" s="324"/>
      <c r="D71" s="75" t="s">
        <v>555</v>
      </c>
      <c r="E71" s="76" t="s">
        <v>362</v>
      </c>
      <c r="F71" s="77" t="s">
        <v>845</v>
      </c>
      <c r="G71" s="76" t="s">
        <v>934</v>
      </c>
      <c r="H71" s="77"/>
    </row>
    <row r="72" spans="2:9" ht="30.6" thickBot="1" x14ac:dyDescent="0.4">
      <c r="B72" s="53" t="s">
        <v>912</v>
      </c>
      <c r="C72" s="326"/>
      <c r="D72" s="197" t="s">
        <v>810</v>
      </c>
      <c r="E72" s="198" t="s">
        <v>362</v>
      </c>
      <c r="F72" s="199" t="s">
        <v>846</v>
      </c>
      <c r="G72" s="198" t="s">
        <v>934</v>
      </c>
      <c r="H72" s="224"/>
      <c r="I72" s="49"/>
    </row>
    <row r="73" spans="2:9" s="49" customFormat="1" x14ac:dyDescent="0.35">
      <c r="B73" s="79"/>
      <c r="C73" s="80"/>
      <c r="D73" s="81"/>
      <c r="E73" s="82"/>
      <c r="F73" s="83"/>
      <c r="G73" s="83"/>
      <c r="H73" s="84"/>
    </row>
    <row r="74" spans="2:9" ht="27" x14ac:dyDescent="0.35">
      <c r="B74" s="327" t="s">
        <v>350</v>
      </c>
      <c r="C74" s="328"/>
      <c r="D74" s="328"/>
      <c r="E74" s="328"/>
      <c r="F74" s="328"/>
      <c r="G74" s="328"/>
      <c r="H74" s="329"/>
    </row>
    <row r="75" spans="2:9" ht="28.5" customHeight="1" x14ac:dyDescent="0.35">
      <c r="B75" s="53" t="s">
        <v>78</v>
      </c>
      <c r="C75" s="308" t="s">
        <v>620</v>
      </c>
      <c r="D75" s="292" t="s">
        <v>556</v>
      </c>
      <c r="E75" s="54" t="s">
        <v>355</v>
      </c>
      <c r="F75" s="295" t="s">
        <v>847</v>
      </c>
      <c r="G75" s="54">
        <v>0</v>
      </c>
      <c r="H75" s="295"/>
    </row>
    <row r="76" spans="2:9" ht="28.5" customHeight="1" x14ac:dyDescent="0.35">
      <c r="B76" s="53" t="s">
        <v>79</v>
      </c>
      <c r="C76" s="308"/>
      <c r="D76" s="292"/>
      <c r="E76" s="55" t="s">
        <v>356</v>
      </c>
      <c r="F76" s="295"/>
      <c r="G76" s="55">
        <v>0</v>
      </c>
      <c r="H76" s="295"/>
    </row>
    <row r="77" spans="2:9" ht="28.5" customHeight="1" x14ac:dyDescent="0.35">
      <c r="B77" s="53" t="s">
        <v>80</v>
      </c>
      <c r="C77" s="308"/>
      <c r="D77" s="292"/>
      <c r="E77" s="56" t="s">
        <v>357</v>
      </c>
      <c r="F77" s="295"/>
      <c r="G77" s="56">
        <v>0</v>
      </c>
      <c r="H77" s="295"/>
    </row>
    <row r="78" spans="2:9" ht="28.5" customHeight="1" x14ac:dyDescent="0.35">
      <c r="B78" s="53" t="s">
        <v>81</v>
      </c>
      <c r="C78" s="308"/>
      <c r="D78" s="293"/>
      <c r="E78" s="57" t="s">
        <v>358</v>
      </c>
      <c r="F78" s="296"/>
      <c r="G78" s="57">
        <v>0</v>
      </c>
      <c r="H78" s="296"/>
    </row>
    <row r="79" spans="2:9" ht="67.95" customHeight="1" x14ac:dyDescent="0.35">
      <c r="B79" s="53" t="s">
        <v>82</v>
      </c>
      <c r="C79" s="308"/>
      <c r="D79" s="85" t="s">
        <v>557</v>
      </c>
      <c r="E79" s="86" t="s">
        <v>12</v>
      </c>
      <c r="F79" s="87"/>
      <c r="G79" s="86">
        <v>0</v>
      </c>
      <c r="H79" s="87"/>
    </row>
    <row r="80" spans="2:9" ht="35.700000000000003" customHeight="1" x14ac:dyDescent="0.35">
      <c r="B80" s="53" t="s">
        <v>83</v>
      </c>
      <c r="C80" s="308"/>
      <c r="D80" s="322" t="s">
        <v>612</v>
      </c>
      <c r="E80" s="54" t="s">
        <v>355</v>
      </c>
      <c r="F80" s="294" t="s">
        <v>848</v>
      </c>
      <c r="G80" s="204">
        <v>0</v>
      </c>
      <c r="H80" s="294"/>
    </row>
    <row r="81" spans="2:8" ht="35.700000000000003" customHeight="1" x14ac:dyDescent="0.35">
      <c r="B81" s="53" t="s">
        <v>84</v>
      </c>
      <c r="C81" s="308"/>
      <c r="D81" s="292"/>
      <c r="E81" s="55" t="s">
        <v>356</v>
      </c>
      <c r="F81" s="295"/>
      <c r="G81" s="55">
        <v>0</v>
      </c>
      <c r="H81" s="295"/>
    </row>
    <row r="82" spans="2:8" ht="35.700000000000003" customHeight="1" x14ac:dyDescent="0.35">
      <c r="B82" s="53" t="s">
        <v>85</v>
      </c>
      <c r="C82" s="308"/>
      <c r="D82" s="292"/>
      <c r="E82" s="56" t="s">
        <v>357</v>
      </c>
      <c r="F82" s="295"/>
      <c r="G82" s="56">
        <v>0</v>
      </c>
      <c r="H82" s="295"/>
    </row>
    <row r="83" spans="2:8" ht="35.700000000000003" customHeight="1" x14ac:dyDescent="0.35">
      <c r="B83" s="53" t="s">
        <v>86</v>
      </c>
      <c r="C83" s="308"/>
      <c r="D83" s="293"/>
      <c r="E83" s="57" t="s">
        <v>358</v>
      </c>
      <c r="F83" s="296"/>
      <c r="G83" s="57">
        <v>0</v>
      </c>
      <c r="H83" s="296"/>
    </row>
    <row r="84" spans="2:8" ht="64.2" customHeight="1" x14ac:dyDescent="0.35">
      <c r="B84" s="53" t="s">
        <v>87</v>
      </c>
      <c r="C84" s="308"/>
      <c r="D84" s="85" t="s">
        <v>613</v>
      </c>
      <c r="E84" s="86" t="s">
        <v>12</v>
      </c>
      <c r="F84" s="87"/>
      <c r="G84" s="86">
        <v>0</v>
      </c>
      <c r="H84" s="87"/>
    </row>
    <row r="85" spans="2:8" ht="31.95" customHeight="1" x14ac:dyDescent="0.35">
      <c r="B85" s="53" t="s">
        <v>88</v>
      </c>
      <c r="C85" s="308"/>
      <c r="D85" s="292" t="s">
        <v>558</v>
      </c>
      <c r="E85" s="54" t="s">
        <v>355</v>
      </c>
      <c r="F85" s="295" t="s">
        <v>849</v>
      </c>
      <c r="G85" s="54">
        <v>0</v>
      </c>
      <c r="H85" s="295"/>
    </row>
    <row r="86" spans="2:8" ht="31.95" customHeight="1" x14ac:dyDescent="0.35">
      <c r="B86" s="53" t="s">
        <v>89</v>
      </c>
      <c r="C86" s="308"/>
      <c r="D86" s="292"/>
      <c r="E86" s="55" t="s">
        <v>356</v>
      </c>
      <c r="F86" s="295"/>
      <c r="G86" s="55">
        <v>0</v>
      </c>
      <c r="H86" s="295"/>
    </row>
    <row r="87" spans="2:8" ht="31.95" customHeight="1" x14ac:dyDescent="0.35">
      <c r="B87" s="53" t="s">
        <v>90</v>
      </c>
      <c r="C87" s="308"/>
      <c r="D87" s="292"/>
      <c r="E87" s="56" t="s">
        <v>357</v>
      </c>
      <c r="F87" s="295"/>
      <c r="G87" s="56">
        <v>0</v>
      </c>
      <c r="H87" s="295"/>
    </row>
    <row r="88" spans="2:8" ht="31.95" customHeight="1" x14ac:dyDescent="0.35">
      <c r="B88" s="53" t="s">
        <v>91</v>
      </c>
      <c r="C88" s="308"/>
      <c r="D88" s="293"/>
      <c r="E88" s="57" t="s">
        <v>358</v>
      </c>
      <c r="F88" s="296"/>
      <c r="G88" s="57">
        <v>0</v>
      </c>
      <c r="H88" s="296"/>
    </row>
    <row r="89" spans="2:8" ht="30" x14ac:dyDescent="0.35">
      <c r="B89" s="53" t="s">
        <v>92</v>
      </c>
      <c r="C89" s="308"/>
      <c r="D89" s="85" t="s">
        <v>559</v>
      </c>
      <c r="E89" s="86" t="s">
        <v>12</v>
      </c>
      <c r="F89" s="87"/>
      <c r="G89" s="86">
        <v>0</v>
      </c>
      <c r="H89" s="87"/>
    </row>
    <row r="90" spans="2:8" ht="34.5" customHeight="1" x14ac:dyDescent="0.35">
      <c r="B90" s="53" t="s">
        <v>93</v>
      </c>
      <c r="C90" s="308"/>
      <c r="D90" s="322" t="s">
        <v>614</v>
      </c>
      <c r="E90" s="54" t="s">
        <v>355</v>
      </c>
      <c r="F90" s="294" t="s">
        <v>850</v>
      </c>
      <c r="G90" s="204">
        <v>0</v>
      </c>
      <c r="H90" s="294"/>
    </row>
    <row r="91" spans="2:8" ht="34.5" customHeight="1" x14ac:dyDescent="0.35">
      <c r="B91" s="53" t="s">
        <v>94</v>
      </c>
      <c r="C91" s="308"/>
      <c r="D91" s="292"/>
      <c r="E91" s="55" t="s">
        <v>356</v>
      </c>
      <c r="F91" s="295"/>
      <c r="G91" s="55">
        <v>0</v>
      </c>
      <c r="H91" s="295"/>
    </row>
    <row r="92" spans="2:8" ht="34.5" customHeight="1" x14ac:dyDescent="0.35">
      <c r="B92" s="53" t="s">
        <v>95</v>
      </c>
      <c r="C92" s="308"/>
      <c r="D92" s="292"/>
      <c r="E92" s="56" t="s">
        <v>357</v>
      </c>
      <c r="F92" s="295"/>
      <c r="G92" s="56">
        <v>0</v>
      </c>
      <c r="H92" s="295"/>
    </row>
    <row r="93" spans="2:8" ht="34.5" customHeight="1" x14ac:dyDescent="0.35">
      <c r="B93" s="53" t="s">
        <v>96</v>
      </c>
      <c r="C93" s="308"/>
      <c r="D93" s="293"/>
      <c r="E93" s="57" t="s">
        <v>358</v>
      </c>
      <c r="F93" s="296"/>
      <c r="G93" s="57">
        <v>0</v>
      </c>
      <c r="H93" s="296"/>
    </row>
    <row r="94" spans="2:8" ht="64.2" customHeight="1" x14ac:dyDescent="0.35">
      <c r="B94" s="53" t="s">
        <v>97</v>
      </c>
      <c r="C94" s="308"/>
      <c r="D94" s="85" t="s">
        <v>619</v>
      </c>
      <c r="E94" s="86" t="s">
        <v>12</v>
      </c>
      <c r="F94" s="87"/>
      <c r="G94" s="86">
        <v>0</v>
      </c>
      <c r="H94" s="87"/>
    </row>
    <row r="95" spans="2:8" ht="21.45" customHeight="1" x14ac:dyDescent="0.35">
      <c r="B95" s="53" t="s">
        <v>98</v>
      </c>
      <c r="C95" s="308"/>
      <c r="D95" s="292" t="s">
        <v>560</v>
      </c>
      <c r="E95" s="54" t="s">
        <v>355</v>
      </c>
      <c r="F95" s="295" t="s">
        <v>621</v>
      </c>
      <c r="G95" s="54">
        <v>0</v>
      </c>
      <c r="H95" s="295"/>
    </row>
    <row r="96" spans="2:8" ht="21.45" customHeight="1" x14ac:dyDescent="0.35">
      <c r="B96" s="53" t="s">
        <v>99</v>
      </c>
      <c r="C96" s="308"/>
      <c r="D96" s="292"/>
      <c r="E96" s="55" t="s">
        <v>356</v>
      </c>
      <c r="F96" s="295"/>
      <c r="G96" s="55">
        <v>0</v>
      </c>
      <c r="H96" s="295"/>
    </row>
    <row r="97" spans="2:8" ht="21.45" customHeight="1" x14ac:dyDescent="0.35">
      <c r="B97" s="53" t="s">
        <v>100</v>
      </c>
      <c r="C97" s="308"/>
      <c r="D97" s="292"/>
      <c r="E97" s="56" t="s">
        <v>357</v>
      </c>
      <c r="F97" s="295"/>
      <c r="G97" s="56">
        <v>0</v>
      </c>
      <c r="H97" s="295"/>
    </row>
    <row r="98" spans="2:8" ht="21.45" customHeight="1" x14ac:dyDescent="0.35">
      <c r="B98" s="53" t="s">
        <v>101</v>
      </c>
      <c r="C98" s="308"/>
      <c r="D98" s="293"/>
      <c r="E98" s="57" t="s">
        <v>358</v>
      </c>
      <c r="F98" s="296"/>
      <c r="G98" s="57">
        <v>0</v>
      </c>
      <c r="H98" s="296"/>
    </row>
    <row r="99" spans="2:8" ht="45" x14ac:dyDescent="0.35">
      <c r="B99" s="53" t="s">
        <v>102</v>
      </c>
      <c r="C99" s="308"/>
      <c r="D99" s="85" t="s">
        <v>561</v>
      </c>
      <c r="E99" s="86" t="s">
        <v>12</v>
      </c>
      <c r="F99" s="87"/>
      <c r="G99" s="86">
        <v>0</v>
      </c>
      <c r="H99" s="87"/>
    </row>
    <row r="100" spans="2:8" x14ac:dyDescent="0.35">
      <c r="B100" s="53" t="s">
        <v>103</v>
      </c>
      <c r="C100" s="308"/>
      <c r="D100" s="292" t="s">
        <v>567</v>
      </c>
      <c r="E100" s="54" t="s">
        <v>355</v>
      </c>
      <c r="F100" s="294"/>
      <c r="G100" s="54">
        <v>0</v>
      </c>
      <c r="H100" s="294"/>
    </row>
    <row r="101" spans="2:8" x14ac:dyDescent="0.35">
      <c r="B101" s="53" t="s">
        <v>104</v>
      </c>
      <c r="C101" s="308"/>
      <c r="D101" s="292"/>
      <c r="E101" s="55" t="s">
        <v>356</v>
      </c>
      <c r="F101" s="295"/>
      <c r="G101" s="55">
        <v>0</v>
      </c>
      <c r="H101" s="295"/>
    </row>
    <row r="102" spans="2:8" x14ac:dyDescent="0.35">
      <c r="B102" s="53" t="s">
        <v>105</v>
      </c>
      <c r="C102" s="308"/>
      <c r="D102" s="292"/>
      <c r="E102" s="56" t="s">
        <v>357</v>
      </c>
      <c r="F102" s="295"/>
      <c r="G102" s="56">
        <v>0</v>
      </c>
      <c r="H102" s="295"/>
    </row>
    <row r="103" spans="2:8" x14ac:dyDescent="0.35">
      <c r="B103" s="53" t="s">
        <v>106</v>
      </c>
      <c r="C103" s="308"/>
      <c r="D103" s="293"/>
      <c r="E103" s="57" t="s">
        <v>358</v>
      </c>
      <c r="F103" s="296"/>
      <c r="G103" s="57">
        <v>0</v>
      </c>
      <c r="H103" s="296"/>
    </row>
    <row r="104" spans="2:8" ht="48" customHeight="1" x14ac:dyDescent="0.35">
      <c r="B104" s="53" t="s">
        <v>107</v>
      </c>
      <c r="C104" s="308"/>
      <c r="D104" s="85" t="s">
        <v>568</v>
      </c>
      <c r="E104" s="86" t="s">
        <v>23</v>
      </c>
      <c r="F104" s="87"/>
      <c r="G104" s="86">
        <v>0</v>
      </c>
      <c r="H104" s="87"/>
    </row>
    <row r="105" spans="2:8" x14ac:dyDescent="0.35">
      <c r="B105" s="53" t="s">
        <v>108</v>
      </c>
      <c r="C105" s="308"/>
      <c r="D105" s="297" t="s">
        <v>615</v>
      </c>
      <c r="E105" s="54" t="s">
        <v>355</v>
      </c>
      <c r="F105" s="294"/>
      <c r="G105" s="204">
        <v>0</v>
      </c>
      <c r="H105" s="294"/>
    </row>
    <row r="106" spans="2:8" x14ac:dyDescent="0.35">
      <c r="B106" s="53" t="s">
        <v>109</v>
      </c>
      <c r="C106" s="308"/>
      <c r="D106" s="298"/>
      <c r="E106" s="55" t="s">
        <v>356</v>
      </c>
      <c r="F106" s="295"/>
      <c r="G106" s="55">
        <v>0</v>
      </c>
      <c r="H106" s="295"/>
    </row>
    <row r="107" spans="2:8" x14ac:dyDescent="0.35">
      <c r="B107" s="53" t="s">
        <v>110</v>
      </c>
      <c r="C107" s="308"/>
      <c r="D107" s="298"/>
      <c r="E107" s="56" t="s">
        <v>357</v>
      </c>
      <c r="F107" s="295"/>
      <c r="G107" s="56">
        <v>0</v>
      </c>
      <c r="H107" s="295"/>
    </row>
    <row r="108" spans="2:8" x14ac:dyDescent="0.35">
      <c r="B108" s="53" t="s">
        <v>111</v>
      </c>
      <c r="C108" s="308"/>
      <c r="D108" s="299"/>
      <c r="E108" s="57" t="s">
        <v>358</v>
      </c>
      <c r="F108" s="296"/>
      <c r="G108" s="57">
        <v>0</v>
      </c>
      <c r="H108" s="296"/>
    </row>
    <row r="109" spans="2:8" ht="72.45" customHeight="1" x14ac:dyDescent="0.35">
      <c r="B109" s="53" t="s">
        <v>112</v>
      </c>
      <c r="C109" s="308"/>
      <c r="D109" s="85" t="s">
        <v>616</v>
      </c>
      <c r="E109" s="86" t="s">
        <v>23</v>
      </c>
      <c r="F109" s="87"/>
      <c r="G109" s="86">
        <v>0</v>
      </c>
      <c r="H109" s="87"/>
    </row>
    <row r="110" spans="2:8" x14ac:dyDescent="0.35">
      <c r="B110" s="53" t="s">
        <v>113</v>
      </c>
      <c r="C110" s="308"/>
      <c r="D110" s="292" t="s">
        <v>569</v>
      </c>
      <c r="E110" s="54" t="s">
        <v>355</v>
      </c>
      <c r="F110" s="294"/>
      <c r="G110" s="54">
        <v>0</v>
      </c>
      <c r="H110" s="294"/>
    </row>
    <row r="111" spans="2:8" x14ac:dyDescent="0.35">
      <c r="B111" s="53" t="s">
        <v>114</v>
      </c>
      <c r="C111" s="308"/>
      <c r="D111" s="292"/>
      <c r="E111" s="55" t="s">
        <v>356</v>
      </c>
      <c r="F111" s="295"/>
      <c r="G111" s="55">
        <v>0</v>
      </c>
      <c r="H111" s="295"/>
    </row>
    <row r="112" spans="2:8" x14ac:dyDescent="0.35">
      <c r="B112" s="53" t="s">
        <v>115</v>
      </c>
      <c r="C112" s="308"/>
      <c r="D112" s="292"/>
      <c r="E112" s="56" t="s">
        <v>357</v>
      </c>
      <c r="F112" s="295"/>
      <c r="G112" s="56">
        <v>0</v>
      </c>
      <c r="H112" s="295"/>
    </row>
    <row r="113" spans="2:8" x14ac:dyDescent="0.35">
      <c r="B113" s="53" t="s">
        <v>116</v>
      </c>
      <c r="C113" s="308"/>
      <c r="D113" s="293"/>
      <c r="E113" s="57" t="s">
        <v>358</v>
      </c>
      <c r="F113" s="296"/>
      <c r="G113" s="57">
        <v>0</v>
      </c>
      <c r="H113" s="296"/>
    </row>
    <row r="114" spans="2:8" ht="41.7" customHeight="1" x14ac:dyDescent="0.35">
      <c r="B114" s="53" t="s">
        <v>117</v>
      </c>
      <c r="C114" s="308"/>
      <c r="D114" s="85" t="s">
        <v>570</v>
      </c>
      <c r="E114" s="86" t="s">
        <v>23</v>
      </c>
      <c r="F114" s="87"/>
      <c r="G114" s="86">
        <v>0</v>
      </c>
      <c r="H114" s="87"/>
    </row>
    <row r="115" spans="2:8" x14ac:dyDescent="0.35">
      <c r="B115" s="53" t="s">
        <v>118</v>
      </c>
      <c r="C115" s="308"/>
      <c r="D115" s="297" t="s">
        <v>617</v>
      </c>
      <c r="E115" s="54" t="s">
        <v>355</v>
      </c>
      <c r="F115" s="294"/>
      <c r="G115" s="204">
        <v>0</v>
      </c>
      <c r="H115" s="294"/>
    </row>
    <row r="116" spans="2:8" x14ac:dyDescent="0.35">
      <c r="B116" s="53" t="s">
        <v>119</v>
      </c>
      <c r="C116" s="308"/>
      <c r="D116" s="298"/>
      <c r="E116" s="55" t="s">
        <v>356</v>
      </c>
      <c r="F116" s="295"/>
      <c r="G116" s="55">
        <v>0</v>
      </c>
      <c r="H116" s="295"/>
    </row>
    <row r="117" spans="2:8" x14ac:dyDescent="0.35">
      <c r="B117" s="53" t="s">
        <v>120</v>
      </c>
      <c r="C117" s="308"/>
      <c r="D117" s="298"/>
      <c r="E117" s="56" t="s">
        <v>357</v>
      </c>
      <c r="F117" s="295"/>
      <c r="G117" s="56">
        <v>0</v>
      </c>
      <c r="H117" s="295"/>
    </row>
    <row r="118" spans="2:8" x14ac:dyDescent="0.35">
      <c r="B118" s="53" t="s">
        <v>121</v>
      </c>
      <c r="C118" s="308"/>
      <c r="D118" s="299"/>
      <c r="E118" s="57" t="s">
        <v>358</v>
      </c>
      <c r="F118" s="296"/>
      <c r="G118" s="57">
        <v>0</v>
      </c>
      <c r="H118" s="296"/>
    </row>
    <row r="119" spans="2:8" ht="72" customHeight="1" x14ac:dyDescent="0.35">
      <c r="B119" s="53" t="s">
        <v>122</v>
      </c>
      <c r="C119" s="308"/>
      <c r="D119" s="85" t="s">
        <v>618</v>
      </c>
      <c r="E119" s="86" t="s">
        <v>23</v>
      </c>
      <c r="F119" s="87"/>
      <c r="G119" s="86">
        <v>0</v>
      </c>
      <c r="H119" s="87"/>
    </row>
    <row r="120" spans="2:8" x14ac:dyDescent="0.35">
      <c r="B120" s="53" t="s">
        <v>123</v>
      </c>
      <c r="C120" s="308"/>
      <c r="D120" s="292" t="s">
        <v>571</v>
      </c>
      <c r="E120" s="54" t="s">
        <v>355</v>
      </c>
      <c r="F120" s="294"/>
      <c r="G120" s="54">
        <v>0</v>
      </c>
      <c r="H120" s="294"/>
    </row>
    <row r="121" spans="2:8" x14ac:dyDescent="0.35">
      <c r="B121" s="53" t="s">
        <v>125</v>
      </c>
      <c r="C121" s="308"/>
      <c r="D121" s="292"/>
      <c r="E121" s="55" t="s">
        <v>356</v>
      </c>
      <c r="F121" s="295"/>
      <c r="G121" s="55">
        <v>0</v>
      </c>
      <c r="H121" s="295"/>
    </row>
    <row r="122" spans="2:8" x14ac:dyDescent="0.35">
      <c r="B122" s="53" t="s">
        <v>127</v>
      </c>
      <c r="C122" s="308"/>
      <c r="D122" s="292"/>
      <c r="E122" s="56" t="s">
        <v>357</v>
      </c>
      <c r="F122" s="295"/>
      <c r="G122" s="56">
        <v>0</v>
      </c>
      <c r="H122" s="295"/>
    </row>
    <row r="123" spans="2:8" x14ac:dyDescent="0.35">
      <c r="B123" s="53" t="s">
        <v>129</v>
      </c>
      <c r="C123" s="308"/>
      <c r="D123" s="293"/>
      <c r="E123" s="57" t="s">
        <v>358</v>
      </c>
      <c r="F123" s="296"/>
      <c r="G123" s="57">
        <v>0</v>
      </c>
      <c r="H123" s="296"/>
    </row>
    <row r="124" spans="2:8" ht="55.5" customHeight="1" x14ac:dyDescent="0.35">
      <c r="B124" s="53" t="s">
        <v>131</v>
      </c>
      <c r="C124" s="308"/>
      <c r="D124" s="85" t="s">
        <v>572</v>
      </c>
      <c r="E124" s="86" t="s">
        <v>23</v>
      </c>
      <c r="F124" s="87"/>
      <c r="G124" s="86">
        <v>0</v>
      </c>
      <c r="H124" s="87"/>
    </row>
    <row r="125" spans="2:8" ht="285" x14ac:dyDescent="0.35">
      <c r="B125" s="53" t="s">
        <v>133</v>
      </c>
      <c r="C125" s="308"/>
      <c r="D125" s="61" t="s">
        <v>630</v>
      </c>
      <c r="E125" s="62" t="s">
        <v>355</v>
      </c>
      <c r="F125" s="63" t="s">
        <v>626</v>
      </c>
      <c r="G125" s="205">
        <v>0</v>
      </c>
      <c r="H125" s="63"/>
    </row>
    <row r="126" spans="2:8" ht="98.7" customHeight="1" x14ac:dyDescent="0.35">
      <c r="B126" s="53" t="s">
        <v>134</v>
      </c>
      <c r="C126" s="308"/>
      <c r="D126" s="85" t="s">
        <v>573</v>
      </c>
      <c r="E126" s="86" t="s">
        <v>12</v>
      </c>
      <c r="F126" s="87"/>
      <c r="G126" s="86">
        <v>0</v>
      </c>
      <c r="H126" s="87"/>
    </row>
    <row r="127" spans="2:8" ht="195" x14ac:dyDescent="0.35">
      <c r="B127" s="53" t="s">
        <v>135</v>
      </c>
      <c r="C127" s="308"/>
      <c r="D127" s="61" t="s">
        <v>631</v>
      </c>
      <c r="E127" s="64" t="s">
        <v>355</v>
      </c>
      <c r="F127" s="63" t="s">
        <v>851</v>
      </c>
      <c r="G127" s="205">
        <v>0</v>
      </c>
      <c r="H127" s="63"/>
    </row>
    <row r="128" spans="2:8" ht="75" x14ac:dyDescent="0.35">
      <c r="B128" s="53" t="s">
        <v>136</v>
      </c>
      <c r="C128" s="308"/>
      <c r="D128" s="85" t="s">
        <v>574</v>
      </c>
      <c r="E128" s="86" t="s">
        <v>12</v>
      </c>
      <c r="F128" s="87"/>
      <c r="G128" s="86">
        <v>0</v>
      </c>
      <c r="H128" s="87"/>
    </row>
    <row r="129" spans="2:8" ht="60" x14ac:dyDescent="0.35">
      <c r="B129" s="53" t="s">
        <v>137</v>
      </c>
      <c r="C129" s="308"/>
      <c r="D129" s="61" t="s">
        <v>632</v>
      </c>
      <c r="E129" s="62" t="s">
        <v>355</v>
      </c>
      <c r="F129" s="63"/>
      <c r="G129" s="205">
        <v>0</v>
      </c>
      <c r="H129" s="63"/>
    </row>
    <row r="130" spans="2:8" ht="75" x14ac:dyDescent="0.35">
      <c r="B130" s="53" t="s">
        <v>138</v>
      </c>
      <c r="C130" s="308"/>
      <c r="D130" s="85" t="s">
        <v>633</v>
      </c>
      <c r="E130" s="86" t="s">
        <v>12</v>
      </c>
      <c r="F130" s="87"/>
      <c r="G130" s="86">
        <v>0</v>
      </c>
      <c r="H130" s="87"/>
    </row>
    <row r="131" spans="2:8" ht="105" x14ac:dyDescent="0.35">
      <c r="B131" s="53" t="s">
        <v>139</v>
      </c>
      <c r="C131" s="308"/>
      <c r="D131" s="61" t="s">
        <v>634</v>
      </c>
      <c r="E131" s="64" t="s">
        <v>12</v>
      </c>
      <c r="F131" s="63" t="s">
        <v>637</v>
      </c>
      <c r="G131" s="64">
        <v>0</v>
      </c>
      <c r="H131" s="63"/>
    </row>
    <row r="132" spans="2:8" ht="105" x14ac:dyDescent="0.35">
      <c r="B132" s="53" t="s">
        <v>140</v>
      </c>
      <c r="C132" s="308"/>
      <c r="D132" s="85" t="s">
        <v>635</v>
      </c>
      <c r="E132" s="86" t="s">
        <v>12</v>
      </c>
      <c r="F132" s="87" t="s">
        <v>638</v>
      </c>
      <c r="G132" s="86">
        <v>0</v>
      </c>
      <c r="H132" s="87"/>
    </row>
    <row r="133" spans="2:8" ht="120" x14ac:dyDescent="0.35">
      <c r="B133" s="53" t="s">
        <v>141</v>
      </c>
      <c r="C133" s="308"/>
      <c r="D133" s="61" t="s">
        <v>636</v>
      </c>
      <c r="E133" s="64" t="s">
        <v>12</v>
      </c>
      <c r="F133" s="63" t="s">
        <v>639</v>
      </c>
      <c r="G133" s="64">
        <v>0</v>
      </c>
      <c r="H133" s="63"/>
    </row>
    <row r="134" spans="2:8" ht="45" x14ac:dyDescent="0.35">
      <c r="B134" s="53" t="s">
        <v>142</v>
      </c>
      <c r="C134" s="308"/>
      <c r="D134" s="85" t="s">
        <v>575</v>
      </c>
      <c r="E134" s="86" t="s">
        <v>12</v>
      </c>
      <c r="F134" s="87" t="s">
        <v>640</v>
      </c>
      <c r="G134" s="86">
        <v>0</v>
      </c>
      <c r="H134" s="87"/>
    </row>
    <row r="135" spans="2:8" ht="45" x14ac:dyDescent="0.35">
      <c r="B135" s="53" t="s">
        <v>143</v>
      </c>
      <c r="C135" s="308"/>
      <c r="D135" s="176" t="s">
        <v>576</v>
      </c>
      <c r="E135" s="178" t="s">
        <v>12</v>
      </c>
      <c r="F135" s="179" t="s">
        <v>641</v>
      </c>
      <c r="G135" s="178">
        <v>0</v>
      </c>
      <c r="H135" s="179"/>
    </row>
    <row r="136" spans="2:8" ht="45" x14ac:dyDescent="0.35">
      <c r="B136" s="53" t="s">
        <v>144</v>
      </c>
      <c r="C136" s="308"/>
      <c r="D136" s="85" t="s">
        <v>577</v>
      </c>
      <c r="E136" s="86" t="s">
        <v>12</v>
      </c>
      <c r="F136" s="87" t="s">
        <v>642</v>
      </c>
      <c r="G136" s="86">
        <v>0</v>
      </c>
      <c r="H136" s="87"/>
    </row>
    <row r="137" spans="2:8" ht="45" x14ac:dyDescent="0.35">
      <c r="B137" s="53" t="s">
        <v>145</v>
      </c>
      <c r="C137" s="308"/>
      <c r="D137" s="176" t="s">
        <v>579</v>
      </c>
      <c r="E137" s="178" t="s">
        <v>12</v>
      </c>
      <c r="F137" s="179" t="s">
        <v>643</v>
      </c>
      <c r="G137" s="178">
        <v>0</v>
      </c>
      <c r="H137" s="179"/>
    </row>
    <row r="138" spans="2:8" ht="45.6" thickBot="1" x14ac:dyDescent="0.4">
      <c r="B138" s="53" t="s">
        <v>146</v>
      </c>
      <c r="C138" s="309"/>
      <c r="D138" s="88" t="s">
        <v>578</v>
      </c>
      <c r="E138" s="89" t="s">
        <v>12</v>
      </c>
      <c r="F138" s="90" t="s">
        <v>644</v>
      </c>
      <c r="G138" s="89">
        <v>0</v>
      </c>
      <c r="H138" s="90"/>
    </row>
    <row r="139" spans="2:8" ht="165.6" thickTop="1" x14ac:dyDescent="0.35">
      <c r="B139" s="53" t="s">
        <v>147</v>
      </c>
      <c r="C139" s="182"/>
      <c r="D139" s="181" t="s">
        <v>770</v>
      </c>
      <c r="E139" s="57" t="s">
        <v>362</v>
      </c>
      <c r="F139" s="70" t="s">
        <v>852</v>
      </c>
      <c r="G139" s="206" t="s">
        <v>930</v>
      </c>
      <c r="H139" s="229" t="s">
        <v>943</v>
      </c>
    </row>
    <row r="140" spans="2:8" ht="30" x14ac:dyDescent="0.35">
      <c r="B140" s="53" t="s">
        <v>148</v>
      </c>
      <c r="C140" s="182"/>
      <c r="D140" s="85" t="s">
        <v>771</v>
      </c>
      <c r="E140" s="86" t="s">
        <v>12</v>
      </c>
      <c r="F140" s="87" t="s">
        <v>772</v>
      </c>
      <c r="G140" s="207">
        <v>0.25</v>
      </c>
      <c r="H140" s="87"/>
    </row>
    <row r="141" spans="2:8" ht="45" x14ac:dyDescent="0.35">
      <c r="B141" s="53" t="s">
        <v>149</v>
      </c>
      <c r="C141" s="314" t="s">
        <v>534</v>
      </c>
      <c r="D141" s="91" t="s">
        <v>782</v>
      </c>
      <c r="E141" s="64" t="s">
        <v>12</v>
      </c>
      <c r="F141" s="63" t="s">
        <v>853</v>
      </c>
      <c r="G141" s="208">
        <v>0.28999999999999998</v>
      </c>
      <c r="H141" s="63"/>
    </row>
    <row r="142" spans="2:8" ht="45" x14ac:dyDescent="0.35">
      <c r="B142" s="53" t="s">
        <v>150</v>
      </c>
      <c r="C142" s="314"/>
      <c r="D142" s="85" t="s">
        <v>773</v>
      </c>
      <c r="E142" s="86" t="s">
        <v>12</v>
      </c>
      <c r="F142" s="87" t="s">
        <v>854</v>
      </c>
      <c r="G142" s="207">
        <v>0.46</v>
      </c>
      <c r="H142" s="87"/>
    </row>
    <row r="143" spans="2:8" ht="31.95" customHeight="1" x14ac:dyDescent="0.35">
      <c r="B143" s="53" t="s">
        <v>151</v>
      </c>
      <c r="C143" s="314"/>
      <c r="D143" s="91" t="s">
        <v>774</v>
      </c>
      <c r="E143" s="64" t="s">
        <v>12</v>
      </c>
      <c r="F143" s="63" t="s">
        <v>855</v>
      </c>
      <c r="G143" s="208">
        <v>0.7</v>
      </c>
      <c r="H143" s="63"/>
    </row>
    <row r="144" spans="2:8" ht="60" x14ac:dyDescent="0.35">
      <c r="B144" s="53" t="s">
        <v>152</v>
      </c>
      <c r="C144" s="314"/>
      <c r="D144" s="85" t="s">
        <v>775</v>
      </c>
      <c r="E144" s="86" t="s">
        <v>12</v>
      </c>
      <c r="F144" s="87" t="s">
        <v>856</v>
      </c>
      <c r="G144" s="209">
        <v>6.0000000000000001E-3</v>
      </c>
      <c r="H144" s="87"/>
    </row>
    <row r="145" spans="2:8" ht="105" x14ac:dyDescent="0.35">
      <c r="B145" s="53" t="s">
        <v>153</v>
      </c>
      <c r="C145" s="314"/>
      <c r="D145" s="91" t="s">
        <v>777</v>
      </c>
      <c r="E145" s="64" t="s">
        <v>362</v>
      </c>
      <c r="F145" s="63" t="s">
        <v>776</v>
      </c>
      <c r="G145" s="64" t="s">
        <v>934</v>
      </c>
      <c r="H145" s="63"/>
    </row>
    <row r="146" spans="2:8" x14ac:dyDescent="0.35">
      <c r="B146" s="53" t="s">
        <v>154</v>
      </c>
      <c r="C146" s="314"/>
      <c r="D146" s="316" t="s">
        <v>857</v>
      </c>
      <c r="E146" s="319" t="s">
        <v>778</v>
      </c>
      <c r="F146" s="93" t="s">
        <v>124</v>
      </c>
      <c r="G146" s="210">
        <v>110</v>
      </c>
      <c r="H146" s="92"/>
    </row>
    <row r="147" spans="2:8" x14ac:dyDescent="0.35">
      <c r="B147" s="53" t="s">
        <v>155</v>
      </c>
      <c r="C147" s="314"/>
      <c r="D147" s="317"/>
      <c r="E147" s="320"/>
      <c r="F147" s="95" t="s">
        <v>126</v>
      </c>
      <c r="G147" s="211">
        <v>1598</v>
      </c>
      <c r="H147" s="94"/>
    </row>
    <row r="148" spans="2:8" x14ac:dyDescent="0.35">
      <c r="B148" s="53" t="s">
        <v>156</v>
      </c>
      <c r="C148" s="314"/>
      <c r="D148" s="317"/>
      <c r="E148" s="320"/>
      <c r="F148" s="95" t="s">
        <v>128</v>
      </c>
      <c r="G148" s="211">
        <v>2113</v>
      </c>
      <c r="H148" s="94"/>
    </row>
    <row r="149" spans="2:8" x14ac:dyDescent="0.35">
      <c r="B149" s="53" t="s">
        <v>157</v>
      </c>
      <c r="C149" s="314"/>
      <c r="D149" s="317"/>
      <c r="E149" s="320"/>
      <c r="F149" s="95" t="s">
        <v>130</v>
      </c>
      <c r="G149" s="211">
        <v>978</v>
      </c>
      <c r="H149" s="94"/>
    </row>
    <row r="150" spans="2:8" x14ac:dyDescent="0.35">
      <c r="B150" s="53" t="s">
        <v>158</v>
      </c>
      <c r="C150" s="314"/>
      <c r="D150" s="318"/>
      <c r="E150" s="321"/>
      <c r="F150" s="97" t="s">
        <v>132</v>
      </c>
      <c r="G150" s="212">
        <v>847</v>
      </c>
      <c r="H150" s="96"/>
    </row>
    <row r="151" spans="2:8" ht="210.6" thickBot="1" x14ac:dyDescent="0.4">
      <c r="B151" s="53" t="s">
        <v>159</v>
      </c>
      <c r="C151" s="314"/>
      <c r="D151" s="91" t="s">
        <v>779</v>
      </c>
      <c r="E151" s="64" t="s">
        <v>12</v>
      </c>
      <c r="F151" s="63" t="s">
        <v>858</v>
      </c>
      <c r="G151" s="208">
        <v>0.48</v>
      </c>
      <c r="H151" s="224"/>
    </row>
    <row r="152" spans="2:8" ht="293.7" customHeight="1" thickBot="1" x14ac:dyDescent="0.4">
      <c r="B152" s="53" t="s">
        <v>160</v>
      </c>
      <c r="C152" s="315"/>
      <c r="D152" s="98" t="s">
        <v>780</v>
      </c>
      <c r="E152" s="99" t="s">
        <v>12</v>
      </c>
      <c r="F152" s="100" t="s">
        <v>781</v>
      </c>
      <c r="G152" s="213">
        <v>0.35</v>
      </c>
      <c r="H152" s="100"/>
    </row>
    <row r="153" spans="2:8" ht="30.6" thickTop="1" x14ac:dyDescent="0.35">
      <c r="B153" s="53" t="s">
        <v>161</v>
      </c>
      <c r="C153" s="307" t="s">
        <v>513</v>
      </c>
      <c r="D153" s="91" t="s">
        <v>757</v>
      </c>
      <c r="E153" s="64" t="s">
        <v>12</v>
      </c>
      <c r="F153" s="63" t="s">
        <v>859</v>
      </c>
      <c r="G153" s="208">
        <v>0.59</v>
      </c>
      <c r="H153" s="63"/>
    </row>
    <row r="154" spans="2:8" ht="30" x14ac:dyDescent="0.35">
      <c r="B154" s="53" t="s">
        <v>162</v>
      </c>
      <c r="C154" s="308"/>
      <c r="D154" s="101" t="s">
        <v>758</v>
      </c>
      <c r="E154" s="86" t="s">
        <v>510</v>
      </c>
      <c r="F154" s="87" t="s">
        <v>860</v>
      </c>
      <c r="G154" s="86" t="s">
        <v>971</v>
      </c>
      <c r="H154" s="87"/>
    </row>
    <row r="155" spans="2:8" ht="45" x14ac:dyDescent="0.35">
      <c r="B155" s="53" t="s">
        <v>163</v>
      </c>
      <c r="C155" s="308"/>
      <c r="D155" s="91" t="s">
        <v>759</v>
      </c>
      <c r="E155" s="64" t="s">
        <v>355</v>
      </c>
      <c r="F155" s="63" t="s">
        <v>861</v>
      </c>
      <c r="G155" s="64" t="s">
        <v>936</v>
      </c>
      <c r="H155" s="63"/>
    </row>
    <row r="156" spans="2:8" ht="75" x14ac:dyDescent="0.35">
      <c r="B156" s="53" t="s">
        <v>164</v>
      </c>
      <c r="C156" s="308"/>
      <c r="D156" s="102" t="s">
        <v>761</v>
      </c>
      <c r="E156" s="168" t="s">
        <v>362</v>
      </c>
      <c r="F156" s="87" t="s">
        <v>862</v>
      </c>
      <c r="G156" s="264" t="s">
        <v>930</v>
      </c>
      <c r="H156" s="87" t="s">
        <v>937</v>
      </c>
    </row>
    <row r="157" spans="2:8" ht="30" x14ac:dyDescent="0.35">
      <c r="B157" s="53" t="s">
        <v>165</v>
      </c>
      <c r="C157" s="308"/>
      <c r="D157" s="91" t="s">
        <v>760</v>
      </c>
      <c r="E157" s="64" t="s">
        <v>12</v>
      </c>
      <c r="F157" s="63" t="s">
        <v>863</v>
      </c>
      <c r="G157" s="208">
        <v>0.3</v>
      </c>
      <c r="H157" s="63"/>
    </row>
    <row r="158" spans="2:8" ht="75" x14ac:dyDescent="0.35">
      <c r="B158" s="53" t="s">
        <v>166</v>
      </c>
      <c r="C158" s="308"/>
      <c r="D158" s="101" t="s">
        <v>762</v>
      </c>
      <c r="E158" s="86" t="s">
        <v>12</v>
      </c>
      <c r="F158" s="87" t="s">
        <v>864</v>
      </c>
      <c r="G158" s="207">
        <v>0.2</v>
      </c>
      <c r="H158" s="87"/>
    </row>
    <row r="159" spans="2:8" ht="60" x14ac:dyDescent="0.35">
      <c r="B159" s="53" t="s">
        <v>167</v>
      </c>
      <c r="C159" s="308"/>
      <c r="D159" s="91" t="s">
        <v>763</v>
      </c>
      <c r="E159" s="64" t="s">
        <v>509</v>
      </c>
      <c r="F159" s="63" t="s">
        <v>865</v>
      </c>
      <c r="G159" s="64">
        <v>5</v>
      </c>
      <c r="H159" s="63"/>
    </row>
    <row r="160" spans="2:8" ht="33.450000000000003" customHeight="1" x14ac:dyDescent="0.35">
      <c r="B160" s="53" t="s">
        <v>704</v>
      </c>
      <c r="C160" s="308"/>
      <c r="D160" s="101" t="s">
        <v>765</v>
      </c>
      <c r="E160" s="168" t="s">
        <v>362</v>
      </c>
      <c r="F160" s="87" t="s">
        <v>764</v>
      </c>
      <c r="G160" s="86" t="s">
        <v>930</v>
      </c>
      <c r="H160" s="87"/>
    </row>
    <row r="161" spans="2:9" ht="60" x14ac:dyDescent="0.35">
      <c r="B161" s="53" t="s">
        <v>705</v>
      </c>
      <c r="C161" s="308"/>
      <c r="D161" s="91" t="s">
        <v>767</v>
      </c>
      <c r="E161" s="64" t="s">
        <v>12</v>
      </c>
      <c r="F161" s="63" t="s">
        <v>766</v>
      </c>
      <c r="G161" s="208">
        <v>0.47</v>
      </c>
      <c r="H161" s="63" t="s">
        <v>938</v>
      </c>
    </row>
    <row r="162" spans="2:9" ht="60" x14ac:dyDescent="0.35">
      <c r="B162" s="53" t="s">
        <v>706</v>
      </c>
      <c r="C162" s="308"/>
      <c r="D162" s="101" t="s">
        <v>769</v>
      </c>
      <c r="E162" s="86" t="s">
        <v>362</v>
      </c>
      <c r="F162" s="87" t="s">
        <v>768</v>
      </c>
      <c r="G162" s="86" t="s">
        <v>930</v>
      </c>
      <c r="H162" s="201">
        <v>0.15</v>
      </c>
    </row>
    <row r="163" spans="2:9" ht="45" x14ac:dyDescent="0.35">
      <c r="B163" s="53" t="s">
        <v>707</v>
      </c>
      <c r="C163" s="308"/>
      <c r="D163" s="91" t="s">
        <v>515</v>
      </c>
      <c r="E163" s="64" t="s">
        <v>514</v>
      </c>
      <c r="F163" s="63" t="s">
        <v>866</v>
      </c>
      <c r="G163" s="64">
        <v>414</v>
      </c>
      <c r="H163" s="63" t="s">
        <v>939</v>
      </c>
    </row>
    <row r="164" spans="2:9" ht="45.6" thickBot="1" x14ac:dyDescent="0.4">
      <c r="B164" s="53" t="s">
        <v>708</v>
      </c>
      <c r="C164" s="309"/>
      <c r="D164" s="98" t="s">
        <v>516</v>
      </c>
      <c r="E164" s="89" t="s">
        <v>508</v>
      </c>
      <c r="F164" s="90" t="s">
        <v>867</v>
      </c>
      <c r="G164" s="99">
        <v>366</v>
      </c>
      <c r="H164" s="90" t="s">
        <v>940</v>
      </c>
    </row>
    <row r="165" spans="2:9" ht="48.45" customHeight="1" thickTop="1" x14ac:dyDescent="0.35">
      <c r="B165" s="53" t="s">
        <v>709</v>
      </c>
      <c r="C165" s="307" t="s">
        <v>512</v>
      </c>
      <c r="D165" s="103" t="s">
        <v>744</v>
      </c>
      <c r="E165" s="104" t="s">
        <v>362</v>
      </c>
      <c r="F165" s="105" t="s">
        <v>743</v>
      </c>
      <c r="G165" s="104" t="s">
        <v>934</v>
      </c>
      <c r="H165" s="226"/>
      <c r="I165" s="49"/>
    </row>
    <row r="166" spans="2:9" ht="165.6" thickBot="1" x14ac:dyDescent="0.4">
      <c r="B166" s="53" t="s">
        <v>710</v>
      </c>
      <c r="C166" s="308"/>
      <c r="D166" s="106" t="s">
        <v>746</v>
      </c>
      <c r="E166" s="168" t="s">
        <v>362</v>
      </c>
      <c r="F166" s="96" t="s">
        <v>745</v>
      </c>
      <c r="G166" s="264" t="s">
        <v>930</v>
      </c>
      <c r="H166" s="230" t="s">
        <v>944</v>
      </c>
    </row>
    <row r="167" spans="2:9" ht="75.599999999999994" thickTop="1" x14ac:dyDescent="0.35">
      <c r="B167" s="53" t="s">
        <v>711</v>
      </c>
      <c r="C167" s="308"/>
      <c r="D167" s="107" t="s">
        <v>748</v>
      </c>
      <c r="E167" s="64" t="s">
        <v>362</v>
      </c>
      <c r="F167" s="63" t="s">
        <v>747</v>
      </c>
      <c r="G167" s="109" t="s">
        <v>930</v>
      </c>
      <c r="H167" s="231" t="s">
        <v>945</v>
      </c>
    </row>
    <row r="168" spans="2:9" ht="31.95" customHeight="1" thickBot="1" x14ac:dyDescent="0.4">
      <c r="B168" s="53" t="s">
        <v>712</v>
      </c>
      <c r="C168" s="308"/>
      <c r="D168" s="106" t="s">
        <v>750</v>
      </c>
      <c r="E168" s="168" t="s">
        <v>362</v>
      </c>
      <c r="F168" s="96" t="s">
        <v>749</v>
      </c>
      <c r="G168" s="264" t="s">
        <v>930</v>
      </c>
      <c r="H168" s="227"/>
      <c r="I168" s="49"/>
    </row>
    <row r="169" spans="2:9" ht="30.6" thickTop="1" x14ac:dyDescent="0.35">
      <c r="B169" s="53" t="s">
        <v>713</v>
      </c>
      <c r="C169" s="308"/>
      <c r="D169" s="107" t="s">
        <v>517</v>
      </c>
      <c r="E169" s="64" t="s">
        <v>362</v>
      </c>
      <c r="F169" s="70" t="s">
        <v>751</v>
      </c>
      <c r="G169" s="109" t="s">
        <v>934</v>
      </c>
      <c r="H169" s="226"/>
      <c r="I169" s="49"/>
    </row>
    <row r="170" spans="2:9" ht="30.6" thickBot="1" x14ac:dyDescent="0.4">
      <c r="B170" s="53" t="s">
        <v>714</v>
      </c>
      <c r="C170" s="308"/>
      <c r="D170" s="106" t="s">
        <v>752</v>
      </c>
      <c r="E170" s="168" t="s">
        <v>362</v>
      </c>
      <c r="F170" s="96" t="s">
        <v>753</v>
      </c>
      <c r="G170" s="264" t="s">
        <v>930</v>
      </c>
      <c r="H170" s="230" t="s">
        <v>952</v>
      </c>
      <c r="I170" s="49"/>
    </row>
    <row r="171" spans="2:9" ht="48" customHeight="1" thickTop="1" x14ac:dyDescent="0.35">
      <c r="B171" s="53" t="s">
        <v>715</v>
      </c>
      <c r="C171" s="308"/>
      <c r="D171" s="107" t="s">
        <v>754</v>
      </c>
      <c r="E171" s="64" t="s">
        <v>514</v>
      </c>
      <c r="F171" s="70" t="s">
        <v>871</v>
      </c>
      <c r="G171" s="64">
        <v>0</v>
      </c>
      <c r="H171" s="231" t="s">
        <v>974</v>
      </c>
      <c r="I171" s="49"/>
    </row>
    <row r="172" spans="2:9" ht="60.6" thickBot="1" x14ac:dyDescent="0.4">
      <c r="B172" s="53" t="s">
        <v>716</v>
      </c>
      <c r="C172" s="309"/>
      <c r="D172" s="108" t="s">
        <v>756</v>
      </c>
      <c r="E172" s="170" t="s">
        <v>362</v>
      </c>
      <c r="F172" s="90" t="s">
        <v>755</v>
      </c>
      <c r="G172" s="99" t="s">
        <v>930</v>
      </c>
      <c r="H172" s="230" t="s">
        <v>951</v>
      </c>
      <c r="I172" s="49"/>
    </row>
    <row r="173" spans="2:9" ht="135.6" thickTop="1" x14ac:dyDescent="0.35">
      <c r="B173" s="53" t="s">
        <v>717</v>
      </c>
      <c r="C173" s="308" t="s">
        <v>511</v>
      </c>
      <c r="D173" s="69" t="s">
        <v>733</v>
      </c>
      <c r="E173" s="109" t="s">
        <v>362</v>
      </c>
      <c r="F173" s="70" t="s">
        <v>734</v>
      </c>
      <c r="G173" s="109" t="s">
        <v>930</v>
      </c>
      <c r="H173" s="231" t="s">
        <v>975</v>
      </c>
      <c r="I173" s="49"/>
    </row>
    <row r="174" spans="2:9" ht="135" x14ac:dyDescent="0.35">
      <c r="B174" s="53" t="s">
        <v>718</v>
      </c>
      <c r="C174" s="308"/>
      <c r="D174" s="102" t="s">
        <v>735</v>
      </c>
      <c r="E174" s="110" t="s">
        <v>12</v>
      </c>
      <c r="F174" s="96" t="s">
        <v>868</v>
      </c>
      <c r="G174" s="86">
        <v>92.28</v>
      </c>
      <c r="H174" s="96"/>
      <c r="I174" s="49"/>
    </row>
    <row r="175" spans="2:9" ht="135" x14ac:dyDescent="0.35">
      <c r="B175" s="53" t="s">
        <v>719</v>
      </c>
      <c r="C175" s="308"/>
      <c r="D175" s="69" t="s">
        <v>736</v>
      </c>
      <c r="E175" s="109" t="s">
        <v>737</v>
      </c>
      <c r="F175" s="70" t="s">
        <v>869</v>
      </c>
      <c r="G175" s="64">
        <v>4381</v>
      </c>
      <c r="H175" s="70"/>
      <c r="I175" s="49"/>
    </row>
    <row r="176" spans="2:9" ht="210" x14ac:dyDescent="0.35">
      <c r="B176" s="53" t="s">
        <v>720</v>
      </c>
      <c r="C176" s="308"/>
      <c r="D176" s="102" t="s">
        <v>738</v>
      </c>
      <c r="E176" s="110" t="s">
        <v>737</v>
      </c>
      <c r="F176" s="96" t="s">
        <v>870</v>
      </c>
      <c r="G176" s="86">
        <v>1</v>
      </c>
      <c r="H176" s="96"/>
      <c r="I176" s="49"/>
    </row>
    <row r="177" spans="2:9" ht="80.7" customHeight="1" x14ac:dyDescent="0.35">
      <c r="B177" s="53" t="s">
        <v>721</v>
      </c>
      <c r="C177" s="308"/>
      <c r="D177" s="69" t="s">
        <v>740</v>
      </c>
      <c r="E177" s="64" t="s">
        <v>362</v>
      </c>
      <c r="F177" s="70" t="s">
        <v>739</v>
      </c>
      <c r="G177" s="109" t="s">
        <v>930</v>
      </c>
      <c r="H177" s="70"/>
      <c r="I177" s="49"/>
    </row>
    <row r="178" spans="2:9" ht="30.6" thickBot="1" x14ac:dyDescent="0.4">
      <c r="B178" s="53" t="s">
        <v>722</v>
      </c>
      <c r="C178" s="309"/>
      <c r="D178" s="98" t="s">
        <v>742</v>
      </c>
      <c r="E178" s="99" t="s">
        <v>12</v>
      </c>
      <c r="F178" s="100" t="s">
        <v>741</v>
      </c>
      <c r="G178" s="89">
        <v>20.66</v>
      </c>
      <c r="H178" s="100"/>
      <c r="I178" s="49"/>
    </row>
    <row r="179" spans="2:9" ht="345.6" thickTop="1" x14ac:dyDescent="0.35">
      <c r="B179" s="53" t="s">
        <v>723</v>
      </c>
      <c r="C179" s="307" t="s">
        <v>732</v>
      </c>
      <c r="D179" s="111" t="s">
        <v>695</v>
      </c>
      <c r="E179" s="57" t="s">
        <v>362</v>
      </c>
      <c r="F179" s="105" t="s">
        <v>694</v>
      </c>
      <c r="G179" s="109" t="s">
        <v>930</v>
      </c>
      <c r="H179" s="105" t="s">
        <v>976</v>
      </c>
      <c r="I179" s="49"/>
    </row>
    <row r="180" spans="2:9" ht="195" x14ac:dyDescent="0.35">
      <c r="B180" s="53" t="s">
        <v>724</v>
      </c>
      <c r="C180" s="308"/>
      <c r="D180" s="102" t="s">
        <v>518</v>
      </c>
      <c r="E180" s="168" t="s">
        <v>362</v>
      </c>
      <c r="F180" s="96" t="s">
        <v>696</v>
      </c>
      <c r="G180" s="264" t="s">
        <v>930</v>
      </c>
      <c r="H180" s="96" t="s">
        <v>977</v>
      </c>
      <c r="I180" s="49"/>
    </row>
    <row r="181" spans="2:9" ht="60" x14ac:dyDescent="0.35">
      <c r="B181" s="53" t="s">
        <v>725</v>
      </c>
      <c r="C181" s="308"/>
      <c r="D181" s="69" t="s">
        <v>698</v>
      </c>
      <c r="E181" s="109" t="s">
        <v>514</v>
      </c>
      <c r="F181" s="70" t="s">
        <v>697</v>
      </c>
      <c r="G181" s="64" t="s">
        <v>930</v>
      </c>
      <c r="H181" s="70" t="s">
        <v>978</v>
      </c>
      <c r="I181" s="49"/>
    </row>
    <row r="182" spans="2:9" ht="60" x14ac:dyDescent="0.35">
      <c r="B182" s="53" t="s">
        <v>726</v>
      </c>
      <c r="C182" s="308"/>
      <c r="D182" s="102" t="s">
        <v>700</v>
      </c>
      <c r="E182" s="110" t="s">
        <v>12</v>
      </c>
      <c r="F182" s="96" t="s">
        <v>699</v>
      </c>
      <c r="G182" s="86">
        <v>75.599999999999994</v>
      </c>
      <c r="H182" s="96"/>
      <c r="I182" s="49"/>
    </row>
    <row r="183" spans="2:9" ht="60" x14ac:dyDescent="0.35">
      <c r="B183" s="53" t="s">
        <v>727</v>
      </c>
      <c r="C183" s="308"/>
      <c r="D183" s="69" t="s">
        <v>701</v>
      </c>
      <c r="E183" s="57" t="s">
        <v>362</v>
      </c>
      <c r="F183" s="70" t="s">
        <v>702</v>
      </c>
      <c r="G183" s="109" t="s">
        <v>930</v>
      </c>
      <c r="H183" s="70" t="s">
        <v>979</v>
      </c>
      <c r="I183" s="49"/>
    </row>
    <row r="184" spans="2:9" ht="60" x14ac:dyDescent="0.35">
      <c r="B184" s="53" t="s">
        <v>728</v>
      </c>
      <c r="C184" s="308"/>
      <c r="D184" s="102" t="s">
        <v>703</v>
      </c>
      <c r="E184" s="110" t="s">
        <v>362</v>
      </c>
      <c r="F184" s="96" t="s">
        <v>731</v>
      </c>
      <c r="G184" s="264" t="s">
        <v>930</v>
      </c>
      <c r="H184" s="96" t="s">
        <v>980</v>
      </c>
      <c r="I184" s="49"/>
    </row>
    <row r="185" spans="2:9" ht="75.599999999999994" thickBot="1" x14ac:dyDescent="0.4">
      <c r="B185" s="112" t="s">
        <v>729</v>
      </c>
      <c r="C185" s="310"/>
      <c r="D185" s="113" t="s">
        <v>730</v>
      </c>
      <c r="E185" s="169" t="s">
        <v>362</v>
      </c>
      <c r="F185" s="114" t="s">
        <v>872</v>
      </c>
      <c r="G185" s="169" t="s">
        <v>930</v>
      </c>
      <c r="H185" s="114" t="s">
        <v>981</v>
      </c>
      <c r="I185" s="49"/>
    </row>
    <row r="186" spans="2:9" x14ac:dyDescent="0.35">
      <c r="D186" s="115"/>
      <c r="E186" s="116"/>
      <c r="F186" s="117"/>
      <c r="G186" s="118"/>
      <c r="H186" s="119"/>
    </row>
    <row r="187" spans="2:9" x14ac:dyDescent="0.35">
      <c r="D187" s="120"/>
      <c r="E187" s="121"/>
      <c r="F187" s="118"/>
      <c r="G187" s="118"/>
      <c r="H187" s="119"/>
    </row>
    <row r="188" spans="2:9" ht="37.5" customHeight="1" x14ac:dyDescent="0.35">
      <c r="B188" s="311" t="s">
        <v>349</v>
      </c>
      <c r="C188" s="312"/>
      <c r="D188" s="312" t="s">
        <v>168</v>
      </c>
      <c r="E188" s="312"/>
      <c r="F188" s="312"/>
      <c r="G188" s="312"/>
      <c r="H188" s="313"/>
    </row>
    <row r="189" spans="2:9" ht="30" x14ac:dyDescent="0.35">
      <c r="B189" s="53" t="s">
        <v>169</v>
      </c>
      <c r="C189" s="304" t="s">
        <v>693</v>
      </c>
      <c r="D189" s="122" t="s">
        <v>677</v>
      </c>
      <c r="E189" s="57" t="s">
        <v>362</v>
      </c>
      <c r="F189" s="70" t="s">
        <v>676</v>
      </c>
      <c r="G189" s="206" t="s">
        <v>930</v>
      </c>
      <c r="H189" s="70"/>
    </row>
    <row r="190" spans="2:9" ht="30" x14ac:dyDescent="0.35">
      <c r="B190" s="53" t="s">
        <v>170</v>
      </c>
      <c r="C190" s="304"/>
      <c r="D190" s="123" t="s">
        <v>679</v>
      </c>
      <c r="E190" s="124" t="s">
        <v>362</v>
      </c>
      <c r="F190" s="125" t="s">
        <v>678</v>
      </c>
      <c r="G190" s="214" t="s">
        <v>930</v>
      </c>
      <c r="H190" s="125"/>
    </row>
    <row r="191" spans="2:9" ht="30" x14ac:dyDescent="0.35">
      <c r="B191" s="53" t="s">
        <v>171</v>
      </c>
      <c r="C191" s="304"/>
      <c r="D191" s="122" t="s">
        <v>680</v>
      </c>
      <c r="E191" s="57" t="s">
        <v>362</v>
      </c>
      <c r="F191" s="70" t="s">
        <v>681</v>
      </c>
      <c r="G191" s="206" t="s">
        <v>930</v>
      </c>
      <c r="H191" s="70"/>
    </row>
    <row r="192" spans="2:9" ht="45" x14ac:dyDescent="0.35">
      <c r="B192" s="53" t="s">
        <v>172</v>
      </c>
      <c r="C192" s="304"/>
      <c r="D192" s="123" t="s">
        <v>682</v>
      </c>
      <c r="E192" s="124" t="s">
        <v>362</v>
      </c>
      <c r="F192" s="125" t="s">
        <v>873</v>
      </c>
      <c r="G192" s="214" t="s">
        <v>930</v>
      </c>
      <c r="H192" s="125"/>
    </row>
    <row r="193" spans="2:9" ht="60" x14ac:dyDescent="0.35">
      <c r="B193" s="53" t="s">
        <v>173</v>
      </c>
      <c r="C193" s="304"/>
      <c r="D193" s="181" t="s">
        <v>691</v>
      </c>
      <c r="E193" s="62" t="s">
        <v>362</v>
      </c>
      <c r="F193" s="70" t="s">
        <v>692</v>
      </c>
      <c r="G193" s="205" t="s">
        <v>930</v>
      </c>
      <c r="H193" s="70" t="s">
        <v>932</v>
      </c>
    </row>
    <row r="194" spans="2:9" ht="45" x14ac:dyDescent="0.35">
      <c r="B194" s="53" t="s">
        <v>174</v>
      </c>
      <c r="C194" s="304"/>
      <c r="D194" s="186" t="s">
        <v>683</v>
      </c>
      <c r="E194" s="171" t="s">
        <v>362</v>
      </c>
      <c r="F194" s="187" t="s">
        <v>874</v>
      </c>
      <c r="G194" s="215" t="s">
        <v>930</v>
      </c>
      <c r="H194" s="187"/>
    </row>
    <row r="195" spans="2:9" ht="30" x14ac:dyDescent="0.35">
      <c r="B195" s="53" t="s">
        <v>175</v>
      </c>
      <c r="C195" s="304"/>
      <c r="D195" s="61" t="s">
        <v>684</v>
      </c>
      <c r="E195" s="62" t="s">
        <v>362</v>
      </c>
      <c r="F195" s="63" t="s">
        <v>685</v>
      </c>
      <c r="G195" s="205" t="s">
        <v>930</v>
      </c>
      <c r="H195" s="63"/>
    </row>
    <row r="196" spans="2:9" ht="45" x14ac:dyDescent="0.35">
      <c r="B196" s="53" t="s">
        <v>176</v>
      </c>
      <c r="C196" s="304"/>
      <c r="D196" s="186" t="s">
        <v>686</v>
      </c>
      <c r="E196" s="189" t="s">
        <v>520</v>
      </c>
      <c r="F196" s="187" t="s">
        <v>875</v>
      </c>
      <c r="G196" s="216" t="s">
        <v>972</v>
      </c>
      <c r="H196" s="187"/>
    </row>
    <row r="197" spans="2:9" ht="60" x14ac:dyDescent="0.35">
      <c r="B197" s="53" t="s">
        <v>177</v>
      </c>
      <c r="C197" s="304"/>
      <c r="D197" s="180" t="s">
        <v>687</v>
      </c>
      <c r="E197" s="62" t="s">
        <v>362</v>
      </c>
      <c r="F197" s="188" t="s">
        <v>688</v>
      </c>
      <c r="G197" s="205" t="s">
        <v>930</v>
      </c>
      <c r="H197" s="188" t="s">
        <v>933</v>
      </c>
    </row>
    <row r="198" spans="2:9" ht="45.6" thickBot="1" x14ac:dyDescent="0.4">
      <c r="B198" s="53" t="s">
        <v>178</v>
      </c>
      <c r="C198" s="305"/>
      <c r="D198" s="126" t="s">
        <v>690</v>
      </c>
      <c r="E198" s="127" t="s">
        <v>362</v>
      </c>
      <c r="F198" s="128" t="s">
        <v>689</v>
      </c>
      <c r="G198" s="217" t="s">
        <v>934</v>
      </c>
      <c r="H198" s="128"/>
    </row>
    <row r="199" spans="2:9" ht="22.95" customHeight="1" thickTop="1" x14ac:dyDescent="0.35">
      <c r="B199" s="53" t="s">
        <v>179</v>
      </c>
      <c r="C199" s="300" t="s">
        <v>537</v>
      </c>
      <c r="D199" s="122" t="s">
        <v>667</v>
      </c>
      <c r="E199" s="57" t="s">
        <v>362</v>
      </c>
      <c r="F199" s="70" t="s">
        <v>666</v>
      </c>
      <c r="G199" s="206" t="s">
        <v>930</v>
      </c>
      <c r="H199" s="225"/>
    </row>
    <row r="200" spans="2:9" ht="30" x14ac:dyDescent="0.35">
      <c r="B200" s="53" t="s">
        <v>180</v>
      </c>
      <c r="C200" s="300"/>
      <c r="D200" s="123" t="s">
        <v>668</v>
      </c>
      <c r="E200" s="124" t="s">
        <v>362</v>
      </c>
      <c r="F200" s="70" t="s">
        <v>876</v>
      </c>
      <c r="G200" s="214" t="s">
        <v>930</v>
      </c>
      <c r="H200" s="228"/>
    </row>
    <row r="201" spans="2:9" ht="30" x14ac:dyDescent="0.35">
      <c r="B201" s="53" t="s">
        <v>181</v>
      </c>
      <c r="C201" s="300"/>
      <c r="D201" s="122" t="s">
        <v>669</v>
      </c>
      <c r="E201" s="57" t="s">
        <v>362</v>
      </c>
      <c r="F201" s="70" t="s">
        <v>670</v>
      </c>
      <c r="G201" s="206" t="s">
        <v>930</v>
      </c>
      <c r="H201" s="225"/>
    </row>
    <row r="202" spans="2:9" ht="45" x14ac:dyDescent="0.35">
      <c r="B202" s="53" t="s">
        <v>182</v>
      </c>
      <c r="C202" s="300"/>
      <c r="D202" s="123" t="s">
        <v>672</v>
      </c>
      <c r="E202" s="124" t="s">
        <v>362</v>
      </c>
      <c r="F202" s="125" t="s">
        <v>671</v>
      </c>
      <c r="G202" s="214" t="s">
        <v>930</v>
      </c>
      <c r="H202" s="228"/>
    </row>
    <row r="203" spans="2:9" ht="60" x14ac:dyDescent="0.35">
      <c r="B203" s="53" t="s">
        <v>183</v>
      </c>
      <c r="C203" s="300"/>
      <c r="D203" s="122" t="s">
        <v>673</v>
      </c>
      <c r="E203" s="57" t="s">
        <v>362</v>
      </c>
      <c r="F203" s="70" t="s">
        <v>877</v>
      </c>
      <c r="G203" s="206" t="s">
        <v>934</v>
      </c>
      <c r="H203" s="225"/>
    </row>
    <row r="204" spans="2:9" ht="60.6" thickBot="1" x14ac:dyDescent="0.4">
      <c r="B204" s="53" t="s">
        <v>184</v>
      </c>
      <c r="C204" s="301"/>
      <c r="D204" s="126" t="s">
        <v>674</v>
      </c>
      <c r="E204" s="127" t="s">
        <v>362</v>
      </c>
      <c r="F204" s="128" t="s">
        <v>878</v>
      </c>
      <c r="G204" s="217" t="s">
        <v>934</v>
      </c>
      <c r="H204" s="228"/>
    </row>
    <row r="205" spans="2:9" ht="60.6" thickTop="1" x14ac:dyDescent="0.35">
      <c r="B205" s="53" t="s">
        <v>185</v>
      </c>
      <c r="C205" s="302" t="s">
        <v>535</v>
      </c>
      <c r="D205" s="122" t="s">
        <v>657</v>
      </c>
      <c r="E205" s="57" t="s">
        <v>362</v>
      </c>
      <c r="F205" s="70" t="s">
        <v>879</v>
      </c>
      <c r="G205" s="206" t="s">
        <v>930</v>
      </c>
      <c r="H205" s="225"/>
      <c r="I205" s="49"/>
    </row>
    <row r="206" spans="2:9" ht="30" x14ac:dyDescent="0.35">
      <c r="B206" s="53" t="s">
        <v>186</v>
      </c>
      <c r="C206" s="300"/>
      <c r="D206" s="123" t="s">
        <v>658</v>
      </c>
      <c r="E206" s="124" t="s">
        <v>362</v>
      </c>
      <c r="F206" s="125" t="s">
        <v>659</v>
      </c>
      <c r="G206" s="214" t="s">
        <v>930</v>
      </c>
      <c r="H206" s="125"/>
    </row>
    <row r="207" spans="2:9" ht="30" x14ac:dyDescent="0.35">
      <c r="B207" s="53" t="s">
        <v>187</v>
      </c>
      <c r="C207" s="300"/>
      <c r="D207" s="122" t="s">
        <v>661</v>
      </c>
      <c r="E207" s="57" t="s">
        <v>362</v>
      </c>
      <c r="F207" s="70" t="s">
        <v>660</v>
      </c>
      <c r="G207" s="206" t="s">
        <v>934</v>
      </c>
      <c r="H207" s="70" t="s">
        <v>935</v>
      </c>
    </row>
    <row r="208" spans="2:9" ht="30" x14ac:dyDescent="0.35">
      <c r="B208" s="53" t="s">
        <v>188</v>
      </c>
      <c r="C208" s="300"/>
      <c r="D208" s="123" t="s">
        <v>662</v>
      </c>
      <c r="E208" s="124" t="s">
        <v>362</v>
      </c>
      <c r="F208" s="125" t="s">
        <v>664</v>
      </c>
      <c r="G208" s="214" t="s">
        <v>930</v>
      </c>
      <c r="H208" s="125"/>
      <c r="I208" s="49"/>
    </row>
    <row r="209" spans="2:9" ht="45.6" thickBot="1" x14ac:dyDescent="0.4">
      <c r="B209" s="53" t="s">
        <v>189</v>
      </c>
      <c r="C209" s="301"/>
      <c r="D209" s="65" t="s">
        <v>663</v>
      </c>
      <c r="E209" s="172" t="s">
        <v>362</v>
      </c>
      <c r="F209" s="67" t="s">
        <v>665</v>
      </c>
      <c r="G209" s="233" t="s">
        <v>930</v>
      </c>
      <c r="H209" s="67" t="s">
        <v>949</v>
      </c>
      <c r="I209" s="49"/>
    </row>
    <row r="210" spans="2:9" ht="60.6" thickTop="1" x14ac:dyDescent="0.35">
      <c r="B210" s="53" t="s">
        <v>190</v>
      </c>
      <c r="C210" s="303" t="s">
        <v>656</v>
      </c>
      <c r="D210" s="123" t="s">
        <v>649</v>
      </c>
      <c r="E210" s="171" t="s">
        <v>362</v>
      </c>
      <c r="F210" s="125" t="s">
        <v>880</v>
      </c>
      <c r="G210" s="214" t="s">
        <v>934</v>
      </c>
      <c r="H210" s="125"/>
    </row>
    <row r="211" spans="2:9" ht="45" x14ac:dyDescent="0.35">
      <c r="B211" s="53" t="s">
        <v>191</v>
      </c>
      <c r="C211" s="304"/>
      <c r="D211" s="122" t="s">
        <v>652</v>
      </c>
      <c r="E211" s="57" t="s">
        <v>362</v>
      </c>
      <c r="F211" s="70" t="s">
        <v>650</v>
      </c>
      <c r="G211" s="206" t="s">
        <v>934</v>
      </c>
      <c r="H211" s="70"/>
    </row>
    <row r="212" spans="2:9" ht="45" x14ac:dyDescent="0.35">
      <c r="B212" s="53" t="s">
        <v>192</v>
      </c>
      <c r="C212" s="304"/>
      <c r="D212" s="123" t="s">
        <v>651</v>
      </c>
      <c r="E212" s="124" t="s">
        <v>654</v>
      </c>
      <c r="F212" s="125" t="s">
        <v>653</v>
      </c>
      <c r="G212" s="214" t="s">
        <v>934</v>
      </c>
      <c r="H212" s="125"/>
    </row>
    <row r="213" spans="2:9" ht="45" x14ac:dyDescent="0.35">
      <c r="B213" s="53" t="s">
        <v>193</v>
      </c>
      <c r="C213" s="304"/>
      <c r="D213" s="122" t="s">
        <v>655</v>
      </c>
      <c r="E213" s="57" t="s">
        <v>362</v>
      </c>
      <c r="F213" s="70" t="s">
        <v>519</v>
      </c>
      <c r="G213" s="206" t="s">
        <v>934</v>
      </c>
      <c r="H213" s="70"/>
    </row>
    <row r="214" spans="2:9" ht="60.6" thickBot="1" x14ac:dyDescent="0.4">
      <c r="B214" s="53" t="s">
        <v>194</v>
      </c>
      <c r="C214" s="305"/>
      <c r="D214" s="126" t="s">
        <v>882</v>
      </c>
      <c r="E214" s="127" t="s">
        <v>362</v>
      </c>
      <c r="F214" s="128" t="s">
        <v>881</v>
      </c>
      <c r="G214" s="217" t="s">
        <v>934</v>
      </c>
      <c r="H214" s="128"/>
    </row>
    <row r="215" spans="2:9" ht="90.6" thickTop="1" x14ac:dyDescent="0.35">
      <c r="B215" s="53" t="s">
        <v>195</v>
      </c>
      <c r="C215" s="300" t="s">
        <v>536</v>
      </c>
      <c r="D215" s="122" t="s">
        <v>883</v>
      </c>
      <c r="E215" s="57" t="s">
        <v>362</v>
      </c>
      <c r="F215" s="70" t="s">
        <v>645</v>
      </c>
      <c r="G215" s="206" t="s">
        <v>930</v>
      </c>
      <c r="H215" s="70" t="s">
        <v>946</v>
      </c>
    </row>
    <row r="216" spans="2:9" ht="60" x14ac:dyDescent="0.35">
      <c r="B216" s="53" t="s">
        <v>196</v>
      </c>
      <c r="C216" s="300"/>
      <c r="D216" s="123" t="s">
        <v>646</v>
      </c>
      <c r="E216" s="124" t="s">
        <v>362</v>
      </c>
      <c r="F216" s="125" t="s">
        <v>647</v>
      </c>
      <c r="G216" s="214" t="s">
        <v>930</v>
      </c>
      <c r="H216" s="125" t="s">
        <v>947</v>
      </c>
    </row>
    <row r="217" spans="2:9" ht="60.6" thickBot="1" x14ac:dyDescent="0.4">
      <c r="B217" s="129" t="s">
        <v>197</v>
      </c>
      <c r="C217" s="306"/>
      <c r="D217" s="130" t="s">
        <v>648</v>
      </c>
      <c r="E217" s="173" t="s">
        <v>362</v>
      </c>
      <c r="F217" s="114" t="s">
        <v>884</v>
      </c>
      <c r="G217" s="218" t="s">
        <v>930</v>
      </c>
      <c r="H217" s="114" t="s">
        <v>948</v>
      </c>
    </row>
    <row r="218" spans="2:9" s="49" customFormat="1" ht="9" customHeight="1" x14ac:dyDescent="0.35">
      <c r="B218" s="131"/>
      <c r="C218" s="80"/>
      <c r="E218" s="132"/>
      <c r="F218" s="133"/>
      <c r="G218" s="134"/>
      <c r="H218" s="134"/>
    </row>
    <row r="219" spans="2:9" ht="28.95" customHeight="1" x14ac:dyDescent="0.35">
      <c r="B219" s="135"/>
      <c r="C219" s="33"/>
      <c r="D219" s="33"/>
      <c r="E219" s="33"/>
      <c r="F219" s="33"/>
      <c r="G219" s="33"/>
      <c r="H219" s="33"/>
    </row>
  </sheetData>
  <mergeCells count="66">
    <mergeCell ref="B2:H2"/>
    <mergeCell ref="B3:H3"/>
    <mergeCell ref="B7:H7"/>
    <mergeCell ref="C8:C36"/>
    <mergeCell ref="D8:D11"/>
    <mergeCell ref="F8:F11"/>
    <mergeCell ref="H8:H11"/>
    <mergeCell ref="D13:D16"/>
    <mergeCell ref="F13:F16"/>
    <mergeCell ref="H13:H16"/>
    <mergeCell ref="D18:D21"/>
    <mergeCell ref="F18:F21"/>
    <mergeCell ref="H18:H21"/>
    <mergeCell ref="D23:D26"/>
    <mergeCell ref="F23:F26"/>
    <mergeCell ref="H23:H26"/>
    <mergeCell ref="H95:H98"/>
    <mergeCell ref="C37:C46"/>
    <mergeCell ref="C47:C50"/>
    <mergeCell ref="C51:C53"/>
    <mergeCell ref="C54:C62"/>
    <mergeCell ref="C63:C72"/>
    <mergeCell ref="B74:H74"/>
    <mergeCell ref="D85:D88"/>
    <mergeCell ref="F85:F88"/>
    <mergeCell ref="H85:H88"/>
    <mergeCell ref="D90:D93"/>
    <mergeCell ref="F90:F93"/>
    <mergeCell ref="H90:H93"/>
    <mergeCell ref="F100:F103"/>
    <mergeCell ref="H100:H103"/>
    <mergeCell ref="D105:D108"/>
    <mergeCell ref="F105:F108"/>
    <mergeCell ref="H105:H108"/>
    <mergeCell ref="D120:D123"/>
    <mergeCell ref="F120:F123"/>
    <mergeCell ref="H120:H123"/>
    <mergeCell ref="C141:C152"/>
    <mergeCell ref="D146:D150"/>
    <mergeCell ref="E146:E150"/>
    <mergeCell ref="C75:C138"/>
    <mergeCell ref="D75:D78"/>
    <mergeCell ref="F75:F78"/>
    <mergeCell ref="H75:H78"/>
    <mergeCell ref="D80:D83"/>
    <mergeCell ref="F80:F83"/>
    <mergeCell ref="H80:H83"/>
    <mergeCell ref="D95:D98"/>
    <mergeCell ref="F95:F98"/>
    <mergeCell ref="D100:D103"/>
    <mergeCell ref="C199:C204"/>
    <mergeCell ref="C205:C209"/>
    <mergeCell ref="C210:C214"/>
    <mergeCell ref="C215:C217"/>
    <mergeCell ref="C153:C164"/>
    <mergeCell ref="C165:C172"/>
    <mergeCell ref="C173:C178"/>
    <mergeCell ref="C179:C185"/>
    <mergeCell ref="B188:H188"/>
    <mergeCell ref="C189:C198"/>
    <mergeCell ref="D110:D113"/>
    <mergeCell ref="F110:F113"/>
    <mergeCell ref="H110:H113"/>
    <mergeCell ref="D115:D118"/>
    <mergeCell ref="F115:F118"/>
    <mergeCell ref="H115:H118"/>
  </mergeCells>
  <dataValidations count="2">
    <dataValidation type="list" allowBlank="1" showInputMessage="1" showErrorMessage="1" sqref="G210:G211 G213:G217 G199:G208" xr:uid="{00000000-0002-0000-0400-000000000000}">
      <formula1>"- ,Yes, No"</formula1>
    </dataValidation>
    <dataValidation type="list" allowBlank="1" showInputMessage="1" showErrorMessage="1" sqref="G165:G170 G179:G180 G62:G72 G59 G172:G173 G177 G162 G145 G156 G139 G183:G185 G160 G197:G198 G189:G195" xr:uid="{00000000-0002-0000-0400-000001000000}">
      <formula1>"-, Yes, No"</formula1>
    </dataValidation>
  </dataValidations>
  <pageMargins left="0.7" right="0.7" top="0.75" bottom="0.75" header="0.3" footer="0.3"/>
  <pageSetup paperSize="9"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92D050"/>
  </sheetPr>
  <dimension ref="A2:W76"/>
  <sheetViews>
    <sheetView showGridLines="0" zoomScale="60" zoomScaleNormal="60" workbookViewId="0">
      <selection activeCell="U18" sqref="U18"/>
    </sheetView>
  </sheetViews>
  <sheetFormatPr defaultColWidth="8.6640625" defaultRowHeight="15" x14ac:dyDescent="0.35"/>
  <cols>
    <col min="1" max="1" width="5" style="43" customWidth="1"/>
    <col min="2" max="2" width="6.6640625" style="43" customWidth="1"/>
    <col min="3" max="3" width="55.33203125" style="137" customWidth="1"/>
    <col min="4" max="4" width="14.6640625" style="43" customWidth="1"/>
    <col min="5" max="5" width="19.33203125" style="43" customWidth="1"/>
    <col min="6" max="6" width="15" style="43" customWidth="1"/>
    <col min="7" max="7" width="17.6640625" style="43" customWidth="1"/>
    <col min="8" max="8" width="22.109375" style="43" customWidth="1"/>
    <col min="9" max="9" width="15.6640625" style="43" customWidth="1"/>
    <col min="10" max="12" width="12.88671875" style="43" customWidth="1"/>
    <col min="13" max="13" width="19" style="43" customWidth="1"/>
    <col min="14" max="15" width="8.6640625" style="43"/>
    <col min="16" max="16" width="11.44140625" style="43" bestFit="1" customWidth="1"/>
    <col min="17" max="16384" width="8.6640625" style="43"/>
  </cols>
  <sheetData>
    <row r="2" spans="1:23" s="44" customFormat="1" ht="55.95" customHeight="1" x14ac:dyDescent="0.45">
      <c r="B2" s="330" t="s">
        <v>522</v>
      </c>
      <c r="C2" s="331"/>
      <c r="D2" s="331"/>
      <c r="E2" s="331"/>
      <c r="F2" s="331"/>
      <c r="G2" s="331"/>
      <c r="H2" s="331"/>
      <c r="I2" s="331"/>
      <c r="J2" s="331"/>
      <c r="K2" s="331"/>
      <c r="L2" s="331"/>
      <c r="M2" s="331"/>
    </row>
    <row r="3" spans="1:23" s="44" customFormat="1" ht="121.95" customHeight="1" x14ac:dyDescent="0.45">
      <c r="B3" s="332" t="s">
        <v>920</v>
      </c>
      <c r="C3" s="291"/>
      <c r="D3" s="291"/>
      <c r="E3" s="291"/>
      <c r="F3" s="291"/>
      <c r="G3" s="291"/>
      <c r="H3" s="291"/>
      <c r="I3" s="291"/>
      <c r="J3" s="291"/>
      <c r="K3" s="291"/>
      <c r="L3" s="291"/>
      <c r="M3" s="291"/>
    </row>
    <row r="4" spans="1:23" ht="6.45" customHeight="1" x14ac:dyDescent="0.35">
      <c r="B4" s="33"/>
      <c r="C4" s="344"/>
      <c r="D4" s="344"/>
      <c r="E4" s="344"/>
      <c r="F4" s="344"/>
      <c r="G4" s="344"/>
      <c r="H4" s="344"/>
      <c r="I4" s="344"/>
      <c r="J4" s="344"/>
      <c r="K4" s="344"/>
      <c r="L4" s="344"/>
      <c r="M4" s="344"/>
    </row>
    <row r="6" spans="1:23" ht="3" customHeight="1" x14ac:dyDescent="0.35"/>
    <row r="7" spans="1:23" ht="15" customHeight="1" x14ac:dyDescent="0.35">
      <c r="D7" s="138" t="s">
        <v>198</v>
      </c>
      <c r="E7" s="139" t="s">
        <v>199</v>
      </c>
      <c r="F7" s="139" t="s">
        <v>200</v>
      </c>
      <c r="G7" s="139" t="s">
        <v>201</v>
      </c>
      <c r="H7" s="139" t="s">
        <v>202</v>
      </c>
      <c r="I7" s="139" t="s">
        <v>203</v>
      </c>
      <c r="J7" s="139" t="s">
        <v>204</v>
      </c>
      <c r="K7" s="139" t="s">
        <v>205</v>
      </c>
      <c r="L7" s="139" t="s">
        <v>206</v>
      </c>
      <c r="M7" s="139" t="s">
        <v>207</v>
      </c>
    </row>
    <row r="8" spans="1:23" ht="52.95" customHeight="1" x14ac:dyDescent="0.35">
      <c r="A8" s="140"/>
      <c r="B8" s="345" t="s">
        <v>1</v>
      </c>
      <c r="C8" s="345" t="s">
        <v>821</v>
      </c>
      <c r="D8" s="347" t="s">
        <v>886</v>
      </c>
      <c r="E8" s="348"/>
      <c r="F8" s="349"/>
      <c r="G8" s="345" t="s">
        <v>891</v>
      </c>
      <c r="H8" s="345" t="s">
        <v>893</v>
      </c>
      <c r="I8" s="350" t="s">
        <v>528</v>
      </c>
      <c r="J8" s="351"/>
      <c r="K8" s="351"/>
      <c r="L8" s="351"/>
      <c r="M8" s="352"/>
    </row>
    <row r="9" spans="1:23" s="144" customFormat="1" ht="77.7" customHeight="1" thickBot="1" x14ac:dyDescent="0.35">
      <c r="A9" s="141"/>
      <c r="B9" s="346"/>
      <c r="C9" s="346"/>
      <c r="D9" s="142"/>
      <c r="E9" s="143" t="s">
        <v>889</v>
      </c>
      <c r="F9" s="143" t="s">
        <v>527</v>
      </c>
      <c r="G9" s="346"/>
      <c r="H9" s="346"/>
      <c r="I9" s="160" t="s">
        <v>504</v>
      </c>
      <c r="J9" s="160" t="s">
        <v>505</v>
      </c>
      <c r="K9" s="160" t="s">
        <v>506</v>
      </c>
      <c r="L9" s="160" t="s">
        <v>507</v>
      </c>
      <c r="M9" s="160" t="s">
        <v>524</v>
      </c>
    </row>
    <row r="10" spans="1:23" s="247" customFormat="1" ht="15" customHeight="1" thickTop="1" x14ac:dyDescent="0.3">
      <c r="A10" s="242"/>
      <c r="B10" s="243" t="s">
        <v>208</v>
      </c>
      <c r="C10" s="244" t="s">
        <v>382</v>
      </c>
      <c r="D10" s="251">
        <f>SUM(I10:L10)</f>
        <v>46320994.201575994</v>
      </c>
      <c r="E10" s="261"/>
      <c r="F10" s="251">
        <f>SUM(F11:F13)</f>
        <v>410199.65</v>
      </c>
      <c r="G10" s="245">
        <f>D10/$D$62</f>
        <v>4.5367063045036293E-2</v>
      </c>
      <c r="H10" s="266">
        <v>68943.570000000007</v>
      </c>
      <c r="I10" s="251">
        <f>SUM(I11:I13)</f>
        <v>35584958.749651998</v>
      </c>
      <c r="J10" s="251">
        <f>SUM(J11:J13)</f>
        <v>10535035.451924</v>
      </c>
      <c r="K10" s="251">
        <f>SUM(K11:K13)</f>
        <v>201000</v>
      </c>
      <c r="L10" s="251">
        <f>SUM(L11:L13)</f>
        <v>0</v>
      </c>
      <c r="M10" s="259">
        <v>3.4894642106928191</v>
      </c>
      <c r="N10" s="250"/>
      <c r="O10" s="250"/>
      <c r="P10" s="250"/>
      <c r="Q10" s="250"/>
      <c r="R10" s="250"/>
      <c r="S10" s="250"/>
      <c r="T10" s="250"/>
      <c r="U10" s="250"/>
      <c r="V10" s="250"/>
      <c r="W10" s="250"/>
    </row>
    <row r="11" spans="1:23" s="144" customFormat="1" ht="30" x14ac:dyDescent="0.3">
      <c r="A11" s="141"/>
      <c r="B11" s="145" t="s">
        <v>209</v>
      </c>
      <c r="C11" s="147" t="s">
        <v>453</v>
      </c>
      <c r="D11" s="239">
        <v>45453442.771576025</v>
      </c>
      <c r="E11" s="145"/>
      <c r="F11" s="239">
        <v>410199.65</v>
      </c>
      <c r="G11" s="146">
        <f t="shared" ref="G11:G62" si="0">D11/$D$62</f>
        <v>4.4517377905543304E-2</v>
      </c>
      <c r="H11" s="145"/>
      <c r="I11" s="239">
        <v>34717407.319651999</v>
      </c>
      <c r="J11" s="239">
        <v>10535035.451924</v>
      </c>
      <c r="K11" s="239">
        <v>201000</v>
      </c>
      <c r="L11" s="238">
        <v>0</v>
      </c>
      <c r="M11" s="240">
        <v>3.5114110988792113</v>
      </c>
      <c r="N11" s="250"/>
      <c r="O11" s="250"/>
      <c r="P11" s="250"/>
      <c r="Q11" s="250"/>
      <c r="R11" s="250"/>
      <c r="S11" s="250"/>
      <c r="T11" s="250"/>
      <c r="U11" s="250"/>
      <c r="V11" s="250"/>
      <c r="W11" s="250"/>
    </row>
    <row r="12" spans="1:23" s="144" customFormat="1" x14ac:dyDescent="0.3">
      <c r="A12" s="141"/>
      <c r="B12" s="145" t="s">
        <v>210</v>
      </c>
      <c r="C12" s="148" t="s">
        <v>454</v>
      </c>
      <c r="D12" s="239">
        <v>105616.63</v>
      </c>
      <c r="E12" s="145"/>
      <c r="F12" s="239">
        <v>0</v>
      </c>
      <c r="G12" s="146">
        <f t="shared" si="0"/>
        <v>1.0344156886967785E-4</v>
      </c>
      <c r="H12" s="145"/>
      <c r="I12" s="239">
        <v>105616.63</v>
      </c>
      <c r="J12" s="239">
        <v>0</v>
      </c>
      <c r="K12" s="239">
        <v>0</v>
      </c>
      <c r="L12" s="238">
        <v>0</v>
      </c>
      <c r="M12" s="240">
        <v>2.5727845658552426</v>
      </c>
      <c r="N12" s="250"/>
      <c r="O12" s="250"/>
      <c r="P12" s="250"/>
      <c r="Q12" s="250"/>
      <c r="R12" s="250"/>
      <c r="S12" s="250"/>
      <c r="T12" s="250"/>
      <c r="U12" s="250"/>
      <c r="V12" s="250"/>
      <c r="W12" s="250"/>
    </row>
    <row r="13" spans="1:23" s="144" customFormat="1" x14ac:dyDescent="0.3">
      <c r="A13" s="141"/>
      <c r="B13" s="145" t="s">
        <v>211</v>
      </c>
      <c r="C13" s="148" t="s">
        <v>455</v>
      </c>
      <c r="D13" s="239">
        <v>761934.8</v>
      </c>
      <c r="E13" s="145"/>
      <c r="F13" s="239">
        <v>0</v>
      </c>
      <c r="G13" s="146">
        <f t="shared" si="0"/>
        <v>7.4624357062334041E-4</v>
      </c>
      <c r="H13" s="145"/>
      <c r="I13" s="239">
        <v>761934.8</v>
      </c>
      <c r="J13" s="239">
        <v>0</v>
      </c>
      <c r="K13" s="239">
        <v>0</v>
      </c>
      <c r="L13" s="238">
        <v>0</v>
      </c>
      <c r="M13" s="240">
        <v>2.3072829908338397</v>
      </c>
      <c r="N13" s="250"/>
      <c r="O13" s="250"/>
      <c r="P13" s="250"/>
      <c r="Q13" s="250"/>
      <c r="R13" s="250"/>
      <c r="S13" s="250"/>
      <c r="T13" s="250"/>
      <c r="U13" s="250"/>
      <c r="V13" s="250"/>
      <c r="W13" s="250"/>
    </row>
    <row r="14" spans="1:23" s="247" customFormat="1" ht="30" x14ac:dyDescent="0.3">
      <c r="A14" s="242"/>
      <c r="B14" s="243" t="s">
        <v>212</v>
      </c>
      <c r="C14" s="244" t="s">
        <v>420</v>
      </c>
      <c r="D14" s="251">
        <f>SUM(I14:L14)</f>
        <v>3782866.5</v>
      </c>
      <c r="E14" s="243"/>
      <c r="F14" s="251">
        <f>SUM(F15:F19)</f>
        <v>0</v>
      </c>
      <c r="G14" s="245">
        <f t="shared" si="0"/>
        <v>3.704962424805139E-3</v>
      </c>
      <c r="H14" s="243">
        <v>249.69</v>
      </c>
      <c r="I14" s="251">
        <f>SUM(I15:I19)</f>
        <v>548746.5</v>
      </c>
      <c r="J14" s="251">
        <f>SUM(J15:J19)</f>
        <v>3234120</v>
      </c>
      <c r="K14" s="251">
        <f>SUM(K15:K19)</f>
        <v>0</v>
      </c>
      <c r="L14" s="251">
        <f>SUM(L15:L19)</f>
        <v>0</v>
      </c>
      <c r="M14" s="248">
        <v>5.8378099613084418</v>
      </c>
      <c r="N14" s="250"/>
      <c r="O14" s="250"/>
      <c r="P14" s="250"/>
      <c r="Q14" s="250"/>
      <c r="R14" s="250"/>
      <c r="S14" s="250"/>
      <c r="T14" s="250"/>
      <c r="U14" s="250"/>
      <c r="V14" s="250"/>
      <c r="W14" s="250"/>
    </row>
    <row r="15" spans="1:23" s="144" customFormat="1" x14ac:dyDescent="0.3">
      <c r="A15" s="141"/>
      <c r="B15" s="145" t="s">
        <v>213</v>
      </c>
      <c r="C15" s="148" t="s">
        <v>456</v>
      </c>
      <c r="D15" s="239">
        <v>0</v>
      </c>
      <c r="E15" s="145"/>
      <c r="F15" s="239">
        <v>0</v>
      </c>
      <c r="G15" s="146">
        <f t="shared" si="0"/>
        <v>0</v>
      </c>
      <c r="H15" s="145"/>
      <c r="I15" s="239">
        <v>0</v>
      </c>
      <c r="J15" s="239">
        <v>0</v>
      </c>
      <c r="K15" s="239">
        <v>0</v>
      </c>
      <c r="L15" s="238">
        <v>0</v>
      </c>
      <c r="M15" s="240">
        <v>0</v>
      </c>
      <c r="N15" s="250"/>
      <c r="O15" s="250"/>
      <c r="P15" s="250"/>
      <c r="Q15" s="250"/>
      <c r="R15" s="250"/>
      <c r="S15" s="250"/>
      <c r="T15" s="250"/>
      <c r="U15" s="250"/>
      <c r="V15" s="250"/>
      <c r="W15" s="250"/>
    </row>
    <row r="16" spans="1:23" s="144" customFormat="1" x14ac:dyDescent="0.3">
      <c r="A16" s="141"/>
      <c r="B16" s="145" t="s">
        <v>214</v>
      </c>
      <c r="C16" s="148" t="s">
        <v>457</v>
      </c>
      <c r="D16" s="239">
        <v>0</v>
      </c>
      <c r="E16" s="145"/>
      <c r="F16" s="239">
        <v>0</v>
      </c>
      <c r="G16" s="146">
        <f t="shared" si="0"/>
        <v>0</v>
      </c>
      <c r="H16" s="145"/>
      <c r="I16" s="239">
        <v>0</v>
      </c>
      <c r="J16" s="239">
        <v>0</v>
      </c>
      <c r="K16" s="239">
        <v>0</v>
      </c>
      <c r="L16" s="238">
        <v>0</v>
      </c>
      <c r="M16" s="240">
        <v>0</v>
      </c>
      <c r="N16" s="250"/>
      <c r="O16" s="250"/>
      <c r="P16" s="250"/>
      <c r="Q16" s="250"/>
      <c r="R16" s="250"/>
      <c r="S16" s="250"/>
      <c r="T16" s="250"/>
      <c r="U16" s="250"/>
      <c r="V16" s="250"/>
      <c r="W16" s="250"/>
    </row>
    <row r="17" spans="1:23" s="144" customFormat="1" x14ac:dyDescent="0.3">
      <c r="A17" s="141"/>
      <c r="B17" s="145" t="s">
        <v>215</v>
      </c>
      <c r="C17" s="148" t="s">
        <v>458</v>
      </c>
      <c r="D17" s="239">
        <v>0</v>
      </c>
      <c r="E17" s="145"/>
      <c r="F17" s="239">
        <v>0</v>
      </c>
      <c r="G17" s="146">
        <f t="shared" si="0"/>
        <v>0</v>
      </c>
      <c r="H17" s="145"/>
      <c r="I17" s="239">
        <v>0</v>
      </c>
      <c r="J17" s="239">
        <v>0</v>
      </c>
      <c r="K17" s="239">
        <v>0</v>
      </c>
      <c r="L17" s="238">
        <v>0</v>
      </c>
      <c r="M17" s="240">
        <v>0</v>
      </c>
      <c r="N17" s="250"/>
      <c r="O17" s="250"/>
      <c r="P17" s="250"/>
      <c r="Q17" s="250"/>
      <c r="R17" s="250"/>
      <c r="S17" s="250"/>
      <c r="T17" s="250"/>
      <c r="U17" s="250"/>
      <c r="V17" s="250"/>
      <c r="W17" s="250"/>
    </row>
    <row r="18" spans="1:23" s="144" customFormat="1" ht="30" x14ac:dyDescent="0.3">
      <c r="A18" s="141"/>
      <c r="B18" s="145" t="s">
        <v>216</v>
      </c>
      <c r="C18" s="148" t="s">
        <v>459</v>
      </c>
      <c r="D18" s="239">
        <v>3669658.91</v>
      </c>
      <c r="E18" s="145"/>
      <c r="F18" s="239">
        <v>0</v>
      </c>
      <c r="G18" s="146">
        <f t="shared" si="0"/>
        <v>3.5940862236088383E-3</v>
      </c>
      <c r="H18" s="145"/>
      <c r="I18" s="239">
        <v>435538.91</v>
      </c>
      <c r="J18" s="239">
        <v>3234120</v>
      </c>
      <c r="K18" s="239">
        <v>0</v>
      </c>
      <c r="L18" s="238">
        <v>0</v>
      </c>
      <c r="M18" s="240">
        <v>5.9837935932419111</v>
      </c>
      <c r="N18" s="250"/>
      <c r="O18" s="250"/>
      <c r="P18" s="250"/>
      <c r="Q18" s="250"/>
      <c r="R18" s="250"/>
      <c r="S18" s="250"/>
      <c r="T18" s="250"/>
      <c r="U18" s="250"/>
      <c r="V18" s="250"/>
      <c r="W18" s="250"/>
    </row>
    <row r="19" spans="1:23" s="144" customFormat="1" ht="30" x14ac:dyDescent="0.3">
      <c r="A19" s="141"/>
      <c r="B19" s="145" t="s">
        <v>217</v>
      </c>
      <c r="C19" s="148" t="s">
        <v>460</v>
      </c>
      <c r="D19" s="239">
        <v>113207.59</v>
      </c>
      <c r="E19" s="145"/>
      <c r="F19" s="239">
        <v>0</v>
      </c>
      <c r="G19" s="146">
        <f t="shared" si="0"/>
        <v>1.1087620119630074E-4</v>
      </c>
      <c r="H19" s="145"/>
      <c r="I19" s="239">
        <v>113207.59</v>
      </c>
      <c r="J19" s="239">
        <v>0</v>
      </c>
      <c r="K19" s="239">
        <v>0</v>
      </c>
      <c r="L19" s="238">
        <v>0</v>
      </c>
      <c r="M19" s="240">
        <v>1.1057055534783853</v>
      </c>
      <c r="N19" s="250"/>
      <c r="O19" s="250"/>
      <c r="P19" s="250"/>
      <c r="Q19" s="250"/>
      <c r="R19" s="250"/>
      <c r="S19" s="250"/>
      <c r="T19" s="250"/>
      <c r="U19" s="250"/>
      <c r="V19" s="250"/>
      <c r="W19" s="250"/>
    </row>
    <row r="20" spans="1:23" s="247" customFormat="1" x14ac:dyDescent="0.3">
      <c r="A20" s="242"/>
      <c r="B20" s="243" t="s">
        <v>218</v>
      </c>
      <c r="C20" s="244" t="s">
        <v>421</v>
      </c>
      <c r="D20" s="251">
        <f>SUM(I20:L20)</f>
        <v>165788265.66615301</v>
      </c>
      <c r="E20" s="243"/>
      <c r="F20" s="251">
        <f>SUM(F21:F44)</f>
        <v>0</v>
      </c>
      <c r="G20" s="245">
        <f t="shared" si="0"/>
        <v>0.16237403428503461</v>
      </c>
      <c r="H20" s="268">
        <v>82681.05</v>
      </c>
      <c r="I20" s="251">
        <f>SUM(I21:I44)</f>
        <v>113631160.54746</v>
      </c>
      <c r="J20" s="251">
        <f>SUM(J21:J44)</f>
        <v>52157105.118692994</v>
      </c>
      <c r="K20" s="251">
        <f>SUM(K21:K44)</f>
        <v>0</v>
      </c>
      <c r="L20" s="251">
        <f>SUM(L21:L44)</f>
        <v>0</v>
      </c>
      <c r="M20" s="248">
        <v>2.3255698442193213</v>
      </c>
      <c r="N20" s="250"/>
      <c r="O20" s="250"/>
      <c r="P20" s="250"/>
      <c r="Q20" s="250"/>
      <c r="R20" s="250"/>
      <c r="S20" s="250"/>
      <c r="T20" s="250"/>
      <c r="U20" s="250"/>
      <c r="V20" s="250"/>
      <c r="W20" s="250"/>
    </row>
    <row r="21" spans="1:23" s="144" customFormat="1" x14ac:dyDescent="0.3">
      <c r="B21" s="145" t="s">
        <v>219</v>
      </c>
      <c r="C21" s="148" t="s">
        <v>462</v>
      </c>
      <c r="D21" s="239">
        <v>23570270.541383002</v>
      </c>
      <c r="E21" s="145"/>
      <c r="F21" s="239">
        <v>0</v>
      </c>
      <c r="G21" s="146">
        <f t="shared" si="0"/>
        <v>2.308486611893798E-2</v>
      </c>
      <c r="H21" s="267"/>
      <c r="I21" s="239">
        <v>12479201.469264001</v>
      </c>
      <c r="J21" s="239">
        <v>11091069.072119001</v>
      </c>
      <c r="K21" s="239">
        <v>0</v>
      </c>
      <c r="L21" s="238">
        <v>0</v>
      </c>
      <c r="M21" s="240">
        <v>3.7777121949824073</v>
      </c>
      <c r="N21" s="250"/>
      <c r="O21" s="250"/>
      <c r="P21" s="250"/>
      <c r="Q21" s="250"/>
      <c r="R21" s="250"/>
      <c r="S21" s="250"/>
      <c r="T21" s="250"/>
      <c r="U21" s="250"/>
      <c r="V21" s="250"/>
      <c r="W21" s="250"/>
    </row>
    <row r="22" spans="1:23" s="144" customFormat="1" x14ac:dyDescent="0.3">
      <c r="B22" s="145" t="s">
        <v>220</v>
      </c>
      <c r="C22" s="148" t="s">
        <v>463</v>
      </c>
      <c r="D22" s="239">
        <v>8316016.7499999981</v>
      </c>
      <c r="E22" s="145"/>
      <c r="F22" s="239">
        <v>0</v>
      </c>
      <c r="G22" s="146">
        <f t="shared" si="0"/>
        <v>8.1447573111026114E-3</v>
      </c>
      <c r="H22" s="145"/>
      <c r="I22" s="239">
        <v>4785021.2699999996</v>
      </c>
      <c r="J22" s="239">
        <v>3530995.48</v>
      </c>
      <c r="K22" s="239">
        <v>0</v>
      </c>
      <c r="L22" s="238">
        <v>0</v>
      </c>
      <c r="M22" s="240">
        <v>4.7611688820045694</v>
      </c>
      <c r="N22" s="250"/>
      <c r="O22" s="250"/>
      <c r="P22" s="250"/>
      <c r="Q22" s="250"/>
      <c r="R22" s="250"/>
      <c r="S22" s="250"/>
      <c r="T22" s="250"/>
      <c r="U22" s="250"/>
      <c r="V22" s="250"/>
      <c r="W22" s="250"/>
    </row>
    <row r="23" spans="1:23" s="144" customFormat="1" x14ac:dyDescent="0.3">
      <c r="B23" s="145" t="s">
        <v>221</v>
      </c>
      <c r="C23" s="148" t="s">
        <v>464</v>
      </c>
      <c r="D23" s="239">
        <v>0</v>
      </c>
      <c r="E23" s="145"/>
      <c r="F23" s="239">
        <v>0</v>
      </c>
      <c r="G23" s="146">
        <f t="shared" si="0"/>
        <v>0</v>
      </c>
      <c r="H23" s="145"/>
      <c r="I23" s="239">
        <v>0</v>
      </c>
      <c r="J23" s="239">
        <v>0</v>
      </c>
      <c r="K23" s="239">
        <v>0</v>
      </c>
      <c r="L23" s="238">
        <v>0</v>
      </c>
      <c r="M23" s="240">
        <v>0</v>
      </c>
      <c r="N23" s="250"/>
      <c r="O23" s="250"/>
      <c r="P23" s="250"/>
      <c r="Q23" s="250"/>
      <c r="R23" s="250"/>
      <c r="S23" s="250"/>
      <c r="T23" s="250"/>
      <c r="U23" s="250"/>
      <c r="V23" s="250"/>
      <c r="W23" s="250"/>
    </row>
    <row r="24" spans="1:23" s="144" customFormat="1" x14ac:dyDescent="0.3">
      <c r="B24" s="145" t="s">
        <v>222</v>
      </c>
      <c r="C24" s="148" t="s">
        <v>465</v>
      </c>
      <c r="D24" s="239">
        <v>78033.91</v>
      </c>
      <c r="E24" s="145"/>
      <c r="F24" s="239">
        <v>0</v>
      </c>
      <c r="G24" s="146">
        <f t="shared" si="0"/>
        <v>7.6426885381925588E-5</v>
      </c>
      <c r="H24" s="145"/>
      <c r="I24" s="239">
        <v>78033.91</v>
      </c>
      <c r="J24" s="239">
        <v>0</v>
      </c>
      <c r="K24" s="239">
        <v>0</v>
      </c>
      <c r="L24" s="238">
        <v>0</v>
      </c>
      <c r="M24" s="240">
        <v>3.1424657534246574</v>
      </c>
      <c r="N24" s="250"/>
      <c r="O24" s="250"/>
      <c r="P24" s="250"/>
      <c r="Q24" s="250"/>
      <c r="R24" s="250"/>
      <c r="S24" s="250"/>
      <c r="T24" s="250"/>
      <c r="U24" s="250"/>
      <c r="V24" s="250"/>
      <c r="W24" s="250"/>
    </row>
    <row r="25" spans="1:23" s="144" customFormat="1" x14ac:dyDescent="0.3">
      <c r="B25" s="145" t="s">
        <v>223</v>
      </c>
      <c r="C25" s="148" t="s">
        <v>466</v>
      </c>
      <c r="D25" s="239">
        <v>452138.57999999996</v>
      </c>
      <c r="E25" s="145"/>
      <c r="F25" s="239">
        <v>0</v>
      </c>
      <c r="G25" s="146">
        <f t="shared" si="0"/>
        <v>4.4282727125177486E-4</v>
      </c>
      <c r="H25" s="145"/>
      <c r="I25" s="239">
        <v>208988.62000000002</v>
      </c>
      <c r="J25" s="239">
        <v>243149.96</v>
      </c>
      <c r="K25" s="239">
        <v>0</v>
      </c>
      <c r="L25" s="238">
        <v>0</v>
      </c>
      <c r="M25" s="240">
        <v>5.1441869084195311</v>
      </c>
      <c r="N25" s="250"/>
      <c r="O25" s="250"/>
      <c r="P25" s="250"/>
      <c r="Q25" s="250"/>
      <c r="R25" s="250"/>
      <c r="S25" s="250"/>
      <c r="T25" s="250"/>
      <c r="U25" s="250"/>
      <c r="V25" s="250"/>
      <c r="W25" s="250"/>
    </row>
    <row r="26" spans="1:23" s="149" customFormat="1" ht="30" x14ac:dyDescent="0.3">
      <c r="B26" s="145" t="s">
        <v>224</v>
      </c>
      <c r="C26" s="148" t="s">
        <v>467</v>
      </c>
      <c r="D26" s="239">
        <v>997187</v>
      </c>
      <c r="E26" s="150"/>
      <c r="F26" s="239">
        <v>0</v>
      </c>
      <c r="G26" s="146">
        <f t="shared" si="0"/>
        <v>9.7665100407433422E-4</v>
      </c>
      <c r="H26" s="150"/>
      <c r="I26" s="239">
        <v>997187</v>
      </c>
      <c r="J26" s="239">
        <v>0</v>
      </c>
      <c r="K26" s="239">
        <v>0</v>
      </c>
      <c r="L26" s="238">
        <v>0</v>
      </c>
      <c r="M26" s="241">
        <v>3.9863013698630136</v>
      </c>
      <c r="N26" s="250"/>
      <c r="O26" s="250"/>
      <c r="P26" s="250"/>
      <c r="Q26" s="250"/>
      <c r="R26" s="250"/>
      <c r="S26" s="250"/>
      <c r="T26" s="250"/>
      <c r="U26" s="250"/>
      <c r="V26" s="250"/>
      <c r="W26" s="250"/>
    </row>
    <row r="27" spans="1:23" s="144" customFormat="1" ht="45" x14ac:dyDescent="0.3">
      <c r="B27" s="145" t="s">
        <v>225</v>
      </c>
      <c r="C27" s="148" t="s">
        <v>468</v>
      </c>
      <c r="D27" s="239">
        <v>3725482.88</v>
      </c>
      <c r="E27" s="145"/>
      <c r="F27" s="239">
        <v>0</v>
      </c>
      <c r="G27" s="146">
        <f t="shared" si="0"/>
        <v>3.6487605588658317E-3</v>
      </c>
      <c r="H27" s="145"/>
      <c r="I27" s="239">
        <v>892919.87</v>
      </c>
      <c r="J27" s="239">
        <v>2832563.01</v>
      </c>
      <c r="K27" s="239">
        <v>0</v>
      </c>
      <c r="L27" s="238">
        <v>0</v>
      </c>
      <c r="M27" s="240">
        <v>7.1146238473986196</v>
      </c>
      <c r="N27" s="250"/>
      <c r="O27" s="250"/>
      <c r="P27" s="250"/>
      <c r="Q27" s="250"/>
      <c r="R27" s="250"/>
      <c r="S27" s="250"/>
      <c r="T27" s="250"/>
      <c r="U27" s="250"/>
      <c r="V27" s="250"/>
      <c r="W27" s="250"/>
    </row>
    <row r="28" spans="1:23" s="144" customFormat="1" x14ac:dyDescent="0.3">
      <c r="B28" s="145" t="s">
        <v>226</v>
      </c>
      <c r="C28" s="148" t="s">
        <v>469</v>
      </c>
      <c r="D28" s="239">
        <v>9928320.0323569998</v>
      </c>
      <c r="E28" s="145"/>
      <c r="F28" s="239">
        <v>0</v>
      </c>
      <c r="G28" s="146">
        <f t="shared" si="0"/>
        <v>9.7238569379392119E-3</v>
      </c>
      <c r="H28" s="145"/>
      <c r="I28" s="239">
        <v>6236815.0880270004</v>
      </c>
      <c r="J28" s="239">
        <v>3691504.9443300003</v>
      </c>
      <c r="K28" s="239">
        <v>0</v>
      </c>
      <c r="L28" s="238">
        <v>0</v>
      </c>
      <c r="M28" s="240">
        <v>4.229459198202222</v>
      </c>
      <c r="N28" s="250"/>
      <c r="O28" s="250"/>
      <c r="P28" s="250"/>
      <c r="Q28" s="250"/>
      <c r="R28" s="250"/>
      <c r="S28" s="250"/>
      <c r="T28" s="250"/>
      <c r="U28" s="250"/>
      <c r="V28" s="250"/>
      <c r="W28" s="250"/>
    </row>
    <row r="29" spans="1:23" s="144" customFormat="1" x14ac:dyDescent="0.3">
      <c r="B29" s="145" t="s">
        <v>227</v>
      </c>
      <c r="C29" s="148" t="s">
        <v>470</v>
      </c>
      <c r="D29" s="239">
        <v>961994.14999999991</v>
      </c>
      <c r="E29" s="145"/>
      <c r="F29" s="239">
        <v>0</v>
      </c>
      <c r="G29" s="146">
        <f t="shared" si="0"/>
        <v>9.4218291304553259E-4</v>
      </c>
      <c r="H29" s="145"/>
      <c r="I29" s="239">
        <v>845430.29999999993</v>
      </c>
      <c r="J29" s="239">
        <v>116563.85</v>
      </c>
      <c r="K29" s="239">
        <v>0</v>
      </c>
      <c r="L29" s="238">
        <v>0</v>
      </c>
      <c r="M29" s="240">
        <v>3.7863442672275136</v>
      </c>
      <c r="N29" s="250"/>
      <c r="O29" s="250"/>
      <c r="P29" s="250"/>
      <c r="Q29" s="250"/>
      <c r="R29" s="250"/>
      <c r="S29" s="250"/>
      <c r="T29" s="250"/>
      <c r="U29" s="250"/>
      <c r="V29" s="250"/>
      <c r="W29" s="250"/>
    </row>
    <row r="30" spans="1:23" s="144" customFormat="1" x14ac:dyDescent="0.3">
      <c r="B30" s="145" t="s">
        <v>228</v>
      </c>
      <c r="C30" s="148" t="s">
        <v>471</v>
      </c>
      <c r="D30" s="239">
        <v>0</v>
      </c>
      <c r="E30" s="145"/>
      <c r="F30" s="239">
        <v>0</v>
      </c>
      <c r="G30" s="146">
        <f t="shared" si="0"/>
        <v>0</v>
      </c>
      <c r="H30" s="145"/>
      <c r="I30" s="239">
        <v>0</v>
      </c>
      <c r="J30" s="239">
        <v>0</v>
      </c>
      <c r="K30" s="239">
        <v>0</v>
      </c>
      <c r="L30" s="238">
        <v>0</v>
      </c>
      <c r="M30" s="240">
        <v>0</v>
      </c>
      <c r="N30" s="250"/>
      <c r="O30" s="250"/>
      <c r="P30" s="250"/>
      <c r="Q30" s="250"/>
      <c r="R30" s="250"/>
      <c r="S30" s="250"/>
      <c r="T30" s="250"/>
      <c r="U30" s="250"/>
      <c r="V30" s="250"/>
      <c r="W30" s="250"/>
    </row>
    <row r="31" spans="1:23" s="144" customFormat="1" ht="30" x14ac:dyDescent="0.3">
      <c r="B31" s="145" t="s">
        <v>229</v>
      </c>
      <c r="C31" s="148" t="s">
        <v>472</v>
      </c>
      <c r="D31" s="239">
        <v>609809.59</v>
      </c>
      <c r="E31" s="145"/>
      <c r="F31" s="239">
        <v>0</v>
      </c>
      <c r="G31" s="146">
        <f t="shared" si="0"/>
        <v>5.9725121603837396E-4</v>
      </c>
      <c r="H31" s="145"/>
      <c r="I31" s="239">
        <v>609809.59</v>
      </c>
      <c r="J31" s="239">
        <v>0</v>
      </c>
      <c r="K31" s="239">
        <v>0</v>
      </c>
      <c r="L31" s="238">
        <v>0</v>
      </c>
      <c r="M31" s="240">
        <v>3.5677942881845985</v>
      </c>
      <c r="N31" s="250"/>
      <c r="O31" s="250"/>
      <c r="P31" s="250"/>
      <c r="Q31" s="250"/>
      <c r="R31" s="250"/>
      <c r="S31" s="250"/>
      <c r="T31" s="250"/>
      <c r="U31" s="250"/>
      <c r="V31" s="250"/>
      <c r="W31" s="250"/>
    </row>
    <row r="32" spans="1:23" s="144" customFormat="1" ht="30" x14ac:dyDescent="0.3">
      <c r="B32" s="145" t="s">
        <v>230</v>
      </c>
      <c r="C32" s="148" t="s">
        <v>473</v>
      </c>
      <c r="D32" s="239">
        <v>6671050.1400000006</v>
      </c>
      <c r="E32" s="145"/>
      <c r="F32" s="239">
        <v>0</v>
      </c>
      <c r="G32" s="146">
        <f t="shared" si="0"/>
        <v>6.5336670227963542E-3</v>
      </c>
      <c r="H32" s="145"/>
      <c r="I32" s="239">
        <v>710621.14</v>
      </c>
      <c r="J32" s="239">
        <v>5960429</v>
      </c>
      <c r="K32" s="239">
        <v>0</v>
      </c>
      <c r="L32" s="238">
        <v>0</v>
      </c>
      <c r="M32" s="240">
        <v>5.6044104936653287</v>
      </c>
      <c r="N32" s="250"/>
      <c r="O32" s="250"/>
      <c r="P32" s="250"/>
      <c r="Q32" s="250"/>
      <c r="R32" s="250"/>
      <c r="S32" s="250"/>
      <c r="T32" s="250"/>
      <c r="U32" s="250"/>
      <c r="V32" s="250"/>
      <c r="W32" s="250"/>
    </row>
    <row r="33" spans="2:23" s="144" customFormat="1" x14ac:dyDescent="0.3">
      <c r="B33" s="145" t="s">
        <v>231</v>
      </c>
      <c r="C33" s="148" t="s">
        <v>474</v>
      </c>
      <c r="D33" s="239">
        <v>5518830.3353479998</v>
      </c>
      <c r="E33" s="145"/>
      <c r="F33" s="239">
        <v>0</v>
      </c>
      <c r="G33" s="146">
        <f t="shared" si="0"/>
        <v>5.4051759482760184E-3</v>
      </c>
      <c r="H33" s="145"/>
      <c r="I33" s="239">
        <v>2900919.1453479999</v>
      </c>
      <c r="J33" s="239">
        <v>2617911.19</v>
      </c>
      <c r="K33" s="239">
        <v>0</v>
      </c>
      <c r="L33" s="238">
        <v>0</v>
      </c>
      <c r="M33" s="240">
        <v>3.8747963837843526</v>
      </c>
      <c r="N33" s="250"/>
      <c r="O33" s="250"/>
      <c r="P33" s="250"/>
      <c r="Q33" s="250"/>
      <c r="R33" s="250"/>
      <c r="S33" s="250"/>
      <c r="T33" s="250"/>
      <c r="U33" s="250"/>
      <c r="V33" s="250"/>
      <c r="W33" s="250"/>
    </row>
    <row r="34" spans="2:23" s="144" customFormat="1" ht="30" x14ac:dyDescent="0.3">
      <c r="B34" s="145" t="s">
        <v>232</v>
      </c>
      <c r="C34" s="148" t="s">
        <v>475</v>
      </c>
      <c r="D34" s="239">
        <v>42138724.133984014</v>
      </c>
      <c r="E34" s="145"/>
      <c r="F34" s="239">
        <v>0</v>
      </c>
      <c r="G34" s="146">
        <f t="shared" si="0"/>
        <v>4.1270922340410438E-2</v>
      </c>
      <c r="H34" s="145"/>
      <c r="I34" s="239">
        <v>26999751.940107998</v>
      </c>
      <c r="J34" s="239">
        <v>15138972.193875996</v>
      </c>
      <c r="K34" s="239">
        <v>0</v>
      </c>
      <c r="L34" s="238">
        <v>0</v>
      </c>
      <c r="M34" s="240">
        <v>2.8099349900133004</v>
      </c>
      <c r="N34" s="250"/>
      <c r="O34" s="250"/>
      <c r="P34" s="250"/>
      <c r="Q34" s="250"/>
      <c r="R34" s="250"/>
      <c r="S34" s="250"/>
      <c r="T34" s="250"/>
      <c r="U34" s="250"/>
      <c r="V34" s="250"/>
      <c r="W34" s="250"/>
    </row>
    <row r="35" spans="2:23" s="144" customFormat="1" x14ac:dyDescent="0.3">
      <c r="B35" s="145" t="s">
        <v>233</v>
      </c>
      <c r="C35" s="148" t="s">
        <v>476</v>
      </c>
      <c r="D35" s="239">
        <v>50624200.970720999</v>
      </c>
      <c r="E35" s="145"/>
      <c r="F35" s="239">
        <v>0</v>
      </c>
      <c r="G35" s="146">
        <f t="shared" si="0"/>
        <v>4.9581649889655147E-2</v>
      </c>
      <c r="H35" s="145"/>
      <c r="I35" s="239">
        <v>50624200.970720999</v>
      </c>
      <c r="J35" s="239">
        <v>0</v>
      </c>
      <c r="K35" s="239">
        <v>0</v>
      </c>
      <c r="L35" s="238">
        <v>0</v>
      </c>
      <c r="M35" s="240">
        <v>-1.2954513900112627</v>
      </c>
      <c r="N35" s="250"/>
      <c r="O35" s="250"/>
      <c r="P35" s="250"/>
      <c r="Q35" s="250"/>
      <c r="R35" s="250"/>
      <c r="S35" s="250"/>
      <c r="T35" s="250"/>
      <c r="U35" s="250"/>
      <c r="V35" s="250"/>
      <c r="W35" s="250"/>
    </row>
    <row r="36" spans="2:23" s="144" customFormat="1" ht="30" x14ac:dyDescent="0.3">
      <c r="B36" s="145" t="s">
        <v>234</v>
      </c>
      <c r="C36" s="148" t="s">
        <v>477</v>
      </c>
      <c r="D36" s="239">
        <v>293721.59000000003</v>
      </c>
      <c r="E36" s="145"/>
      <c r="F36" s="239">
        <v>0</v>
      </c>
      <c r="G36" s="146">
        <f t="shared" si="0"/>
        <v>2.8767270912257174E-4</v>
      </c>
      <c r="H36" s="145"/>
      <c r="I36" s="239">
        <v>293721.59000000003</v>
      </c>
      <c r="J36" s="239">
        <v>0</v>
      </c>
      <c r="K36" s="239">
        <v>0</v>
      </c>
      <c r="L36" s="238">
        <v>0</v>
      </c>
      <c r="M36" s="240">
        <v>3.7191155599805681</v>
      </c>
      <c r="N36" s="250"/>
      <c r="O36" s="250"/>
      <c r="P36" s="250"/>
      <c r="Q36" s="250"/>
      <c r="R36" s="250"/>
      <c r="S36" s="250"/>
      <c r="T36" s="250"/>
      <c r="U36" s="250"/>
      <c r="V36" s="250"/>
      <c r="W36" s="250"/>
    </row>
    <row r="37" spans="2:23" s="144" customFormat="1" ht="30" x14ac:dyDescent="0.3">
      <c r="B37" s="145" t="s">
        <v>235</v>
      </c>
      <c r="C37" s="148" t="s">
        <v>478</v>
      </c>
      <c r="D37" s="239">
        <v>0</v>
      </c>
      <c r="E37" s="145"/>
      <c r="F37" s="239">
        <v>0</v>
      </c>
      <c r="G37" s="146">
        <f t="shared" si="0"/>
        <v>0</v>
      </c>
      <c r="H37" s="145"/>
      <c r="I37" s="239">
        <v>0</v>
      </c>
      <c r="J37" s="239">
        <v>0</v>
      </c>
      <c r="K37" s="239">
        <v>0</v>
      </c>
      <c r="L37" s="238">
        <v>0</v>
      </c>
      <c r="M37" s="240">
        <v>0</v>
      </c>
      <c r="N37" s="250"/>
      <c r="O37" s="250"/>
      <c r="P37" s="250"/>
      <c r="Q37" s="250"/>
      <c r="R37" s="250"/>
      <c r="S37" s="250"/>
      <c r="T37" s="250"/>
      <c r="U37" s="250"/>
      <c r="V37" s="250"/>
      <c r="W37" s="250"/>
    </row>
    <row r="38" spans="2:23" s="144" customFormat="1" x14ac:dyDescent="0.3">
      <c r="B38" s="145" t="s">
        <v>236</v>
      </c>
      <c r="C38" s="148" t="s">
        <v>479</v>
      </c>
      <c r="D38" s="239">
        <v>0</v>
      </c>
      <c r="E38" s="145"/>
      <c r="F38" s="239">
        <v>0</v>
      </c>
      <c r="G38" s="146">
        <f t="shared" si="0"/>
        <v>0</v>
      </c>
      <c r="H38" s="145"/>
      <c r="I38" s="239">
        <v>0</v>
      </c>
      <c r="J38" s="239">
        <v>0</v>
      </c>
      <c r="K38" s="239">
        <v>0</v>
      </c>
      <c r="L38" s="238">
        <v>0</v>
      </c>
      <c r="M38" s="240">
        <v>0</v>
      </c>
      <c r="N38" s="250"/>
      <c r="O38" s="250"/>
      <c r="P38" s="250"/>
      <c r="Q38" s="250"/>
      <c r="R38" s="250"/>
      <c r="S38" s="250"/>
      <c r="T38" s="250"/>
      <c r="U38" s="250"/>
      <c r="V38" s="250"/>
      <c r="W38" s="250"/>
    </row>
    <row r="39" spans="2:23" s="144" customFormat="1" ht="30" x14ac:dyDescent="0.3">
      <c r="B39" s="145" t="s">
        <v>237</v>
      </c>
      <c r="C39" s="148" t="s">
        <v>480</v>
      </c>
      <c r="D39" s="239">
        <v>15748.07</v>
      </c>
      <c r="E39" s="145"/>
      <c r="F39" s="239">
        <v>0</v>
      </c>
      <c r="G39" s="146">
        <f t="shared" si="0"/>
        <v>1.5423755401677819E-5</v>
      </c>
      <c r="H39" s="145"/>
      <c r="I39" s="239">
        <v>15748.07</v>
      </c>
      <c r="J39" s="239">
        <v>0</v>
      </c>
      <c r="K39" s="239">
        <v>0</v>
      </c>
      <c r="L39" s="238">
        <v>0</v>
      </c>
      <c r="M39" s="240">
        <v>1.2794520547945205</v>
      </c>
      <c r="N39" s="250"/>
      <c r="O39" s="250"/>
      <c r="P39" s="250"/>
      <c r="Q39" s="250"/>
      <c r="R39" s="250"/>
      <c r="S39" s="250"/>
      <c r="T39" s="250"/>
      <c r="U39" s="250"/>
      <c r="V39" s="250"/>
      <c r="W39" s="250"/>
    </row>
    <row r="40" spans="2:23" s="144" customFormat="1" ht="30" x14ac:dyDescent="0.3">
      <c r="B40" s="145" t="s">
        <v>238</v>
      </c>
      <c r="C40" s="148" t="s">
        <v>481</v>
      </c>
      <c r="D40" s="239">
        <v>10545.73</v>
      </c>
      <c r="E40" s="145"/>
      <c r="F40" s="239">
        <v>0</v>
      </c>
      <c r="G40" s="146">
        <f t="shared" si="0"/>
        <v>1.032855201000096E-5</v>
      </c>
      <c r="H40" s="145"/>
      <c r="I40" s="239">
        <v>10545.73</v>
      </c>
      <c r="J40" s="239">
        <v>0</v>
      </c>
      <c r="K40" s="239">
        <v>0</v>
      </c>
      <c r="L40" s="238">
        <v>0</v>
      </c>
      <c r="M40" s="240">
        <v>1.4328767123287671</v>
      </c>
      <c r="N40" s="250"/>
      <c r="O40" s="250"/>
      <c r="P40" s="250"/>
      <c r="Q40" s="250"/>
      <c r="R40" s="250"/>
      <c r="S40" s="250"/>
      <c r="T40" s="250"/>
      <c r="U40" s="250"/>
      <c r="V40" s="250"/>
      <c r="W40" s="250"/>
    </row>
    <row r="41" spans="2:23" s="144" customFormat="1" x14ac:dyDescent="0.3">
      <c r="B41" s="145" t="s">
        <v>239</v>
      </c>
      <c r="C41" s="148" t="s">
        <v>482</v>
      </c>
      <c r="D41" s="239">
        <v>0</v>
      </c>
      <c r="E41" s="145"/>
      <c r="F41" s="239">
        <v>0</v>
      </c>
      <c r="G41" s="146">
        <f t="shared" si="0"/>
        <v>0</v>
      </c>
      <c r="H41" s="145"/>
      <c r="I41" s="239">
        <v>0</v>
      </c>
      <c r="J41" s="239">
        <v>0</v>
      </c>
      <c r="K41" s="239">
        <v>0</v>
      </c>
      <c r="L41" s="238">
        <v>0</v>
      </c>
      <c r="M41" s="240">
        <v>0</v>
      </c>
      <c r="N41" s="250"/>
      <c r="O41" s="250"/>
      <c r="P41" s="250"/>
      <c r="Q41" s="250"/>
      <c r="R41" s="250"/>
      <c r="S41" s="250"/>
      <c r="T41" s="250"/>
      <c r="U41" s="250"/>
      <c r="V41" s="250"/>
      <c r="W41" s="250"/>
    </row>
    <row r="42" spans="2:23" s="144" customFormat="1" x14ac:dyDescent="0.3">
      <c r="B42" s="145" t="s">
        <v>240</v>
      </c>
      <c r="C42" s="148" t="s">
        <v>483</v>
      </c>
      <c r="D42" s="239">
        <v>2498382.36</v>
      </c>
      <c r="E42" s="145"/>
      <c r="F42" s="239">
        <v>0</v>
      </c>
      <c r="G42" s="146">
        <f t="shared" si="0"/>
        <v>2.4469308569562221E-3</v>
      </c>
      <c r="H42" s="145"/>
      <c r="I42" s="239">
        <v>1231812.1599999999</v>
      </c>
      <c r="J42" s="239">
        <v>1266570.2</v>
      </c>
      <c r="K42" s="239">
        <v>0</v>
      </c>
      <c r="L42" s="238">
        <v>0</v>
      </c>
      <c r="M42" s="240">
        <v>6.7142987170788979</v>
      </c>
      <c r="N42" s="250"/>
      <c r="O42" s="250"/>
      <c r="P42" s="250"/>
      <c r="Q42" s="250"/>
      <c r="R42" s="250"/>
      <c r="S42" s="250"/>
      <c r="T42" s="250"/>
      <c r="U42" s="250"/>
      <c r="V42" s="250"/>
      <c r="W42" s="250"/>
    </row>
    <row r="43" spans="2:23" s="144" customFormat="1" x14ac:dyDescent="0.3">
      <c r="B43" s="145" t="s">
        <v>241</v>
      </c>
      <c r="C43" s="148" t="s">
        <v>485</v>
      </c>
      <c r="D43" s="239">
        <v>7009320.8911039997</v>
      </c>
      <c r="E43" s="145"/>
      <c r="F43" s="239">
        <v>0</v>
      </c>
      <c r="G43" s="146">
        <f t="shared" si="0"/>
        <v>6.8649714508672169E-3</v>
      </c>
      <c r="H43" s="145"/>
      <c r="I43" s="239">
        <v>2143757.6211040001</v>
      </c>
      <c r="J43" s="239">
        <v>4865563.2699999996</v>
      </c>
      <c r="K43" s="239">
        <v>0</v>
      </c>
      <c r="L43" s="238">
        <v>0</v>
      </c>
      <c r="M43" s="240">
        <v>5.3651704323777913</v>
      </c>
      <c r="N43" s="250"/>
      <c r="O43" s="250"/>
      <c r="P43" s="250"/>
      <c r="Q43" s="250"/>
      <c r="R43" s="250"/>
      <c r="S43" s="250"/>
      <c r="T43" s="250"/>
      <c r="U43" s="250"/>
      <c r="V43" s="250"/>
      <c r="W43" s="250"/>
    </row>
    <row r="44" spans="2:23" s="144" customFormat="1" ht="30" x14ac:dyDescent="0.3">
      <c r="B44" s="145" t="s">
        <v>242</v>
      </c>
      <c r="C44" s="148" t="s">
        <v>484</v>
      </c>
      <c r="D44" s="239">
        <v>2368488.0112559996</v>
      </c>
      <c r="E44" s="145"/>
      <c r="F44" s="239">
        <v>0</v>
      </c>
      <c r="G44" s="146">
        <f t="shared" si="0"/>
        <v>2.3197115429013765E-3</v>
      </c>
      <c r="H44" s="145"/>
      <c r="I44" s="239">
        <v>1566675.0628879999</v>
      </c>
      <c r="J44" s="239">
        <v>801812.94836799998</v>
      </c>
      <c r="K44" s="239">
        <v>0</v>
      </c>
      <c r="L44" s="238">
        <v>0</v>
      </c>
      <c r="M44" s="240">
        <v>3.7784140582089005</v>
      </c>
      <c r="N44" s="250"/>
      <c r="O44" s="250"/>
      <c r="P44" s="250"/>
      <c r="Q44" s="250"/>
      <c r="R44" s="250"/>
      <c r="S44" s="250"/>
      <c r="T44" s="250"/>
      <c r="U44" s="250"/>
      <c r="V44" s="250"/>
      <c r="W44" s="250"/>
    </row>
    <row r="45" spans="2:23" s="247" customFormat="1" ht="30" x14ac:dyDescent="0.3">
      <c r="B45" s="243" t="s">
        <v>243</v>
      </c>
      <c r="C45" s="244" t="s">
        <v>486</v>
      </c>
      <c r="D45" s="251">
        <f>SUM(I45:L45)</f>
        <v>56622666.590802006</v>
      </c>
      <c r="E45" s="265">
        <v>12475087.5</v>
      </c>
      <c r="F45" s="251">
        <v>0</v>
      </c>
      <c r="G45" s="245">
        <f t="shared" si="0"/>
        <v>5.5456583548795797E-2</v>
      </c>
      <c r="H45" s="268">
        <v>4366.54</v>
      </c>
      <c r="I45" s="251">
        <v>45440987.090802006</v>
      </c>
      <c r="J45" s="251">
        <v>11181679.5</v>
      </c>
      <c r="K45" s="251">
        <v>0</v>
      </c>
      <c r="L45" s="259">
        <v>0</v>
      </c>
      <c r="M45" s="248">
        <v>1.4538416445781257</v>
      </c>
      <c r="N45" s="250"/>
      <c r="O45" s="250"/>
      <c r="P45" s="250"/>
      <c r="Q45" s="250"/>
      <c r="R45" s="250"/>
      <c r="S45" s="250"/>
      <c r="T45" s="250"/>
      <c r="U45" s="250"/>
      <c r="V45" s="250"/>
      <c r="W45" s="250"/>
    </row>
    <row r="46" spans="2:23" s="247" customFormat="1" ht="30" x14ac:dyDescent="0.3">
      <c r="B46" s="243" t="s">
        <v>244</v>
      </c>
      <c r="C46" s="244" t="s">
        <v>487</v>
      </c>
      <c r="D46" s="251">
        <f>SUM(I46:L46)</f>
        <v>140000</v>
      </c>
      <c r="E46" s="243"/>
      <c r="F46" s="251">
        <v>0</v>
      </c>
      <c r="G46" s="245">
        <f t="shared" si="0"/>
        <v>1.371168502702169E-4</v>
      </c>
      <c r="H46" s="243">
        <v>7.24</v>
      </c>
      <c r="I46" s="251">
        <v>0</v>
      </c>
      <c r="J46" s="251">
        <v>140000</v>
      </c>
      <c r="K46" s="251">
        <v>0</v>
      </c>
      <c r="L46" s="259">
        <v>0</v>
      </c>
      <c r="M46" s="248">
        <v>6.978082191780822</v>
      </c>
      <c r="N46" s="250"/>
      <c r="O46" s="250"/>
      <c r="P46" s="250"/>
      <c r="Q46" s="250"/>
      <c r="R46" s="250"/>
      <c r="S46" s="250"/>
      <c r="T46" s="250"/>
      <c r="U46" s="250"/>
      <c r="V46" s="250"/>
      <c r="W46" s="250"/>
    </row>
    <row r="47" spans="2:23" s="247" customFormat="1" x14ac:dyDescent="0.3">
      <c r="B47" s="243" t="s">
        <v>245</v>
      </c>
      <c r="C47" s="244" t="s">
        <v>488</v>
      </c>
      <c r="D47" s="251">
        <f>SUM(I47:L47)</f>
        <v>132088523.68922201</v>
      </c>
      <c r="E47" s="243"/>
      <c r="F47" s="251">
        <f>SUM(F48:F50)</f>
        <v>0</v>
      </c>
      <c r="G47" s="245">
        <f t="shared" si="0"/>
        <v>0.1293683023222075</v>
      </c>
      <c r="H47" s="268">
        <v>10824.29</v>
      </c>
      <c r="I47" s="251">
        <f>SUM(I48:I50)</f>
        <v>126196013.843041</v>
      </c>
      <c r="J47" s="251">
        <f>SUM(J48:J50)</f>
        <v>5892509.8461809997</v>
      </c>
      <c r="K47" s="251">
        <f>SUM(K48:K50)</f>
        <v>0</v>
      </c>
      <c r="L47" s="251">
        <f>SUM(L48:L50)</f>
        <v>0</v>
      </c>
      <c r="M47" s="248">
        <v>1.5304489511644992</v>
      </c>
      <c r="N47" s="250"/>
      <c r="O47" s="250"/>
      <c r="P47" s="250"/>
      <c r="Q47" s="250"/>
      <c r="R47" s="250"/>
      <c r="S47" s="250"/>
      <c r="T47" s="250"/>
      <c r="U47" s="250"/>
      <c r="V47" s="250"/>
      <c r="W47" s="250"/>
    </row>
    <row r="48" spans="2:23" s="144" customFormat="1" x14ac:dyDescent="0.3">
      <c r="B48" s="145" t="s">
        <v>246</v>
      </c>
      <c r="C48" s="148" t="s">
        <v>489</v>
      </c>
      <c r="D48" s="239">
        <v>110416028.443905</v>
      </c>
      <c r="E48" s="145"/>
      <c r="F48" s="239">
        <v>0</v>
      </c>
      <c r="G48" s="146">
        <f t="shared" si="0"/>
        <v>0.10814212885410665</v>
      </c>
      <c r="H48" s="145"/>
      <c r="I48" s="239">
        <v>108032500.09608801</v>
      </c>
      <c r="J48" s="239">
        <v>2383528.347817</v>
      </c>
      <c r="K48" s="239">
        <v>0</v>
      </c>
      <c r="L48" s="238">
        <v>0</v>
      </c>
      <c r="M48" s="240">
        <v>1.3387732777576795</v>
      </c>
      <c r="N48" s="250"/>
      <c r="O48" s="250"/>
      <c r="P48" s="250"/>
      <c r="Q48" s="250"/>
      <c r="R48" s="250"/>
      <c r="S48" s="250"/>
      <c r="T48" s="250"/>
      <c r="U48" s="250"/>
      <c r="V48" s="250"/>
      <c r="W48" s="250"/>
    </row>
    <row r="49" spans="2:23" s="144" customFormat="1" x14ac:dyDescent="0.3">
      <c r="B49" s="145" t="s">
        <v>247</v>
      </c>
      <c r="C49" s="148" t="s">
        <v>490</v>
      </c>
      <c r="D49" s="239">
        <v>261503.8</v>
      </c>
      <c r="E49" s="145"/>
      <c r="F49" s="239">
        <v>0</v>
      </c>
      <c r="G49" s="146">
        <f t="shared" si="0"/>
        <v>2.5611840992637675E-4</v>
      </c>
      <c r="H49" s="145"/>
      <c r="I49" s="239">
        <v>261503.8</v>
      </c>
      <c r="J49" s="239">
        <v>0</v>
      </c>
      <c r="K49" s="239">
        <v>0</v>
      </c>
      <c r="L49" s="238">
        <v>0</v>
      </c>
      <c r="M49" s="240">
        <v>0.4353674043365221</v>
      </c>
      <c r="N49" s="250"/>
      <c r="O49" s="250"/>
      <c r="P49" s="250"/>
      <c r="Q49" s="250"/>
      <c r="R49" s="250"/>
      <c r="S49" s="250"/>
      <c r="T49" s="250"/>
      <c r="U49" s="250"/>
      <c r="V49" s="250"/>
      <c r="W49" s="250"/>
    </row>
    <row r="50" spans="2:23" s="144" customFormat="1" x14ac:dyDescent="0.3">
      <c r="B50" s="145" t="s">
        <v>248</v>
      </c>
      <c r="C50" s="148" t="s">
        <v>491</v>
      </c>
      <c r="D50" s="239">
        <v>21410991.445317</v>
      </c>
      <c r="E50" s="145"/>
      <c r="F50" s="239">
        <v>0</v>
      </c>
      <c r="G50" s="146">
        <f t="shared" si="0"/>
        <v>2.097005505817447E-2</v>
      </c>
      <c r="H50" s="145"/>
      <c r="I50" s="239">
        <v>17902009.946953002</v>
      </c>
      <c r="J50" s="239">
        <v>3508981.4983640001</v>
      </c>
      <c r="K50" s="239">
        <v>0</v>
      </c>
      <c r="L50" s="238">
        <v>0</v>
      </c>
      <c r="M50" s="240">
        <v>2.532291142708091</v>
      </c>
      <c r="N50" s="250"/>
      <c r="O50" s="250"/>
      <c r="P50" s="250"/>
      <c r="Q50" s="250"/>
      <c r="R50" s="250"/>
      <c r="S50" s="250"/>
      <c r="T50" s="250"/>
      <c r="U50" s="250"/>
      <c r="V50" s="250"/>
      <c r="W50" s="250"/>
    </row>
    <row r="51" spans="2:23" s="247" customFormat="1" ht="30" x14ac:dyDescent="0.3">
      <c r="B51" s="243" t="s">
        <v>249</v>
      </c>
      <c r="C51" s="244" t="s">
        <v>492</v>
      </c>
      <c r="D51" s="251">
        <f>SUM(I51:L51)</f>
        <v>240058921.77779508</v>
      </c>
      <c r="E51" s="243"/>
      <c r="F51" s="251">
        <v>0</v>
      </c>
      <c r="G51" s="245">
        <f t="shared" si="0"/>
        <v>0.23511516595311172</v>
      </c>
      <c r="H51" s="268">
        <v>7085.08</v>
      </c>
      <c r="I51" s="251">
        <v>199095665.97849706</v>
      </c>
      <c r="J51" s="251">
        <v>40963255.799298018</v>
      </c>
      <c r="K51" s="251">
        <v>0</v>
      </c>
      <c r="L51" s="259">
        <v>0</v>
      </c>
      <c r="M51" s="248">
        <v>2.2137984399649597</v>
      </c>
      <c r="N51" s="250"/>
      <c r="O51" s="250"/>
      <c r="P51" s="250"/>
      <c r="Q51" s="250"/>
      <c r="R51" s="250"/>
      <c r="S51" s="250"/>
      <c r="T51" s="250"/>
      <c r="U51" s="250"/>
      <c r="V51" s="250"/>
      <c r="W51" s="250"/>
    </row>
    <row r="52" spans="2:23" s="247" customFormat="1" x14ac:dyDescent="0.3">
      <c r="B52" s="243" t="s">
        <v>250</v>
      </c>
      <c r="C52" s="244" t="s">
        <v>493</v>
      </c>
      <c r="D52" s="251">
        <f>SUM(I52:L52)</f>
        <v>8836006.1206069998</v>
      </c>
      <c r="E52" s="243"/>
      <c r="F52" s="251">
        <f>SUM(F53:F57)</f>
        <v>0</v>
      </c>
      <c r="G52" s="245">
        <f t="shared" si="0"/>
        <v>8.6540380587570714E-3</v>
      </c>
      <c r="H52" s="268">
        <v>9963.49</v>
      </c>
      <c r="I52" s="251">
        <v>6452610.73587</v>
      </c>
      <c r="J52" s="251">
        <v>2383395.3847370003</v>
      </c>
      <c r="K52" s="251">
        <v>0</v>
      </c>
      <c r="L52" s="259">
        <v>0</v>
      </c>
      <c r="M52" s="248">
        <v>4.2569353287420721</v>
      </c>
      <c r="N52" s="250"/>
      <c r="O52" s="250"/>
      <c r="P52" s="250"/>
      <c r="Q52" s="250"/>
      <c r="R52" s="250"/>
      <c r="S52" s="250"/>
      <c r="T52" s="250"/>
      <c r="U52" s="250"/>
      <c r="V52" s="250"/>
      <c r="W52" s="250"/>
    </row>
    <row r="53" spans="2:23" s="144" customFormat="1" ht="30" x14ac:dyDescent="0.3">
      <c r="B53" s="145" t="s">
        <v>251</v>
      </c>
      <c r="C53" s="148" t="s">
        <v>496</v>
      </c>
      <c r="D53" s="239">
        <v>8269287.5506069995</v>
      </c>
      <c r="E53" s="145"/>
      <c r="F53" s="239">
        <v>0</v>
      </c>
      <c r="G53" s="146">
        <f t="shared" si="0"/>
        <v>8.0989904494139179E-3</v>
      </c>
      <c r="H53" s="145"/>
      <c r="I53" s="239">
        <v>5885892.1658699997</v>
      </c>
      <c r="J53" s="239">
        <v>2383395.3847370003</v>
      </c>
      <c r="K53" s="239">
        <v>0</v>
      </c>
      <c r="L53" s="238">
        <v>0</v>
      </c>
      <c r="M53" s="240">
        <v>4.2202873353512009</v>
      </c>
      <c r="N53" s="250"/>
      <c r="O53" s="250"/>
      <c r="P53" s="250"/>
      <c r="Q53" s="250"/>
      <c r="R53" s="250"/>
      <c r="S53" s="250"/>
      <c r="T53" s="250"/>
      <c r="U53" s="250"/>
      <c r="V53" s="250"/>
      <c r="W53" s="250"/>
    </row>
    <row r="54" spans="2:23" s="144" customFormat="1" x14ac:dyDescent="0.3">
      <c r="B54" s="145" t="s">
        <v>252</v>
      </c>
      <c r="C54" s="148" t="s">
        <v>497</v>
      </c>
      <c r="D54" s="239">
        <v>3519.19</v>
      </c>
      <c r="E54" s="145"/>
      <c r="F54" s="239">
        <v>0</v>
      </c>
      <c r="G54" s="146">
        <f t="shared" si="0"/>
        <v>3.4467160593031758E-6</v>
      </c>
      <c r="H54" s="145"/>
      <c r="I54" s="239">
        <v>3519.19</v>
      </c>
      <c r="J54" s="239">
        <v>0</v>
      </c>
      <c r="K54" s="239">
        <v>0</v>
      </c>
      <c r="L54" s="238">
        <v>0</v>
      </c>
      <c r="M54" s="240">
        <v>9.3150684931506855E-2</v>
      </c>
      <c r="N54" s="250"/>
      <c r="O54" s="250"/>
      <c r="P54" s="250"/>
      <c r="Q54" s="250"/>
      <c r="R54" s="250"/>
      <c r="S54" s="250"/>
      <c r="T54" s="250"/>
      <c r="U54" s="250"/>
      <c r="V54" s="250"/>
      <c r="W54" s="250"/>
    </row>
    <row r="55" spans="2:23" s="144" customFormat="1" x14ac:dyDescent="0.3">
      <c r="B55" s="145" t="s">
        <v>253</v>
      </c>
      <c r="C55" s="148" t="s">
        <v>498</v>
      </c>
      <c r="D55" s="239">
        <v>0</v>
      </c>
      <c r="E55" s="145"/>
      <c r="F55" s="239">
        <v>0</v>
      </c>
      <c r="G55" s="146">
        <f t="shared" si="0"/>
        <v>0</v>
      </c>
      <c r="H55" s="145"/>
      <c r="I55" s="239">
        <v>0</v>
      </c>
      <c r="J55" s="239">
        <v>0</v>
      </c>
      <c r="K55" s="239">
        <v>0</v>
      </c>
      <c r="L55" s="238">
        <v>0</v>
      </c>
      <c r="M55" s="240">
        <v>0</v>
      </c>
      <c r="N55" s="250"/>
      <c r="O55" s="250"/>
      <c r="P55" s="250"/>
      <c r="Q55" s="250"/>
      <c r="R55" s="250"/>
      <c r="S55" s="250"/>
      <c r="T55" s="250"/>
      <c r="U55" s="250"/>
      <c r="V55" s="250"/>
      <c r="W55" s="250"/>
    </row>
    <row r="56" spans="2:23" s="144" customFormat="1" ht="30" x14ac:dyDescent="0.3">
      <c r="B56" s="145" t="s">
        <v>254</v>
      </c>
      <c r="C56" s="148" t="s">
        <v>499</v>
      </c>
      <c r="D56" s="239">
        <v>563199.38</v>
      </c>
      <c r="E56" s="145"/>
      <c r="F56" s="239">
        <v>0</v>
      </c>
      <c r="G56" s="146">
        <f t="shared" si="0"/>
        <v>5.5160089328384996E-4</v>
      </c>
      <c r="H56" s="145"/>
      <c r="I56" s="239">
        <v>563199.38</v>
      </c>
      <c r="J56" s="239">
        <v>0</v>
      </c>
      <c r="K56" s="239">
        <v>0</v>
      </c>
      <c r="L56" s="238">
        <v>0</v>
      </c>
      <c r="M56" s="240">
        <v>4.821044516473254</v>
      </c>
      <c r="N56" s="250"/>
      <c r="O56" s="250"/>
      <c r="P56" s="250"/>
      <c r="Q56" s="250"/>
      <c r="R56" s="250"/>
      <c r="S56" s="250"/>
      <c r="T56" s="250"/>
      <c r="U56" s="250"/>
      <c r="V56" s="250"/>
      <c r="W56" s="250"/>
    </row>
    <row r="57" spans="2:23" s="144" customFormat="1" x14ac:dyDescent="0.3">
      <c r="B57" s="145" t="s">
        <v>255</v>
      </c>
      <c r="C57" s="148" t="s">
        <v>500</v>
      </c>
      <c r="D57" s="239">
        <v>0</v>
      </c>
      <c r="E57" s="145"/>
      <c r="F57" s="239">
        <v>0</v>
      </c>
      <c r="G57" s="146">
        <f t="shared" si="0"/>
        <v>0</v>
      </c>
      <c r="H57" s="145"/>
      <c r="I57" s="239">
        <v>0</v>
      </c>
      <c r="J57" s="239">
        <v>0</v>
      </c>
      <c r="K57" s="239">
        <v>0</v>
      </c>
      <c r="L57" s="238">
        <v>0</v>
      </c>
      <c r="M57" s="240">
        <v>0</v>
      </c>
      <c r="N57" s="250"/>
      <c r="O57" s="250"/>
      <c r="P57" s="250"/>
      <c r="Q57" s="250"/>
      <c r="R57" s="250"/>
      <c r="S57" s="250"/>
      <c r="T57" s="250"/>
      <c r="U57" s="250"/>
      <c r="V57" s="250"/>
      <c r="W57" s="250"/>
    </row>
    <row r="58" spans="2:23" s="247" customFormat="1" ht="30" x14ac:dyDescent="0.3">
      <c r="B58" s="243" t="s">
        <v>256</v>
      </c>
      <c r="C58" s="249" t="s">
        <v>501</v>
      </c>
      <c r="D58" s="251">
        <f>SUM(I58:L58)</f>
        <v>45564426.910172999</v>
      </c>
      <c r="E58" s="243"/>
      <c r="F58" s="251">
        <v>0</v>
      </c>
      <c r="G58" s="245">
        <f t="shared" si="0"/>
        <v>4.4626076444931662E-2</v>
      </c>
      <c r="H58" s="268">
        <v>3748.23</v>
      </c>
      <c r="I58" s="251">
        <v>23132488.679408003</v>
      </c>
      <c r="J58" s="251">
        <v>12398345.050564997</v>
      </c>
      <c r="K58" s="251">
        <v>10033593.180199999</v>
      </c>
      <c r="L58" s="246">
        <v>0</v>
      </c>
      <c r="M58" s="248">
        <v>6.4005308869216195</v>
      </c>
      <c r="N58" s="250"/>
      <c r="O58" s="250"/>
      <c r="P58" s="250"/>
      <c r="Q58" s="250"/>
      <c r="R58" s="250"/>
      <c r="S58" s="250"/>
      <c r="T58" s="250"/>
      <c r="U58" s="250"/>
      <c r="V58" s="250"/>
      <c r="W58" s="250"/>
    </row>
    <row r="59" spans="2:23" s="247" customFormat="1" x14ac:dyDescent="0.3">
      <c r="B59" s="243" t="s">
        <v>257</v>
      </c>
      <c r="C59" s="244" t="s">
        <v>428</v>
      </c>
      <c r="D59" s="251">
        <f>SUM(I59:L59)</f>
        <v>157632051.41219601</v>
      </c>
      <c r="E59" s="243"/>
      <c r="F59" s="251">
        <v>276249.20535399998</v>
      </c>
      <c r="G59" s="245">
        <f t="shared" si="0"/>
        <v>0.15438578850909437</v>
      </c>
      <c r="H59" s="268">
        <v>1572.16</v>
      </c>
      <c r="I59" s="251">
        <v>30429596.270472001</v>
      </c>
      <c r="J59" s="251">
        <v>116801874.16639602</v>
      </c>
      <c r="K59" s="251">
        <v>10400580.975328</v>
      </c>
      <c r="L59" s="246">
        <v>0</v>
      </c>
      <c r="M59" s="248">
        <v>6.507739850195148</v>
      </c>
      <c r="N59" s="250"/>
      <c r="O59" s="250"/>
      <c r="P59" s="250"/>
      <c r="Q59" s="250"/>
      <c r="R59" s="250"/>
      <c r="S59" s="250"/>
      <c r="T59" s="250"/>
      <c r="U59" s="250"/>
      <c r="V59" s="250"/>
      <c r="W59" s="250"/>
    </row>
    <row r="60" spans="2:23" s="247" customFormat="1" x14ac:dyDescent="0.3">
      <c r="B60" s="243" t="s">
        <v>258</v>
      </c>
      <c r="C60" s="249" t="s">
        <v>502</v>
      </c>
      <c r="D60" s="251">
        <v>54004599.677257985</v>
      </c>
      <c r="E60" s="243"/>
      <c r="F60" s="251">
        <v>0</v>
      </c>
      <c r="G60" s="245">
        <f t="shared" si="0"/>
        <v>5.2892432913211336E-2</v>
      </c>
      <c r="H60" s="243">
        <v>333</v>
      </c>
      <c r="I60" s="251">
        <v>53885824.157257989</v>
      </c>
      <c r="J60" s="251">
        <v>118775.52</v>
      </c>
      <c r="K60" s="251">
        <v>0</v>
      </c>
      <c r="L60" s="246">
        <v>0</v>
      </c>
      <c r="M60" s="248">
        <v>0.60223408047081572</v>
      </c>
      <c r="N60" s="250"/>
      <c r="O60" s="250"/>
      <c r="P60" s="250"/>
      <c r="Q60" s="250"/>
      <c r="R60" s="250"/>
      <c r="S60" s="250"/>
      <c r="T60" s="250"/>
      <c r="U60" s="250"/>
      <c r="V60" s="250"/>
      <c r="W60" s="250"/>
    </row>
    <row r="61" spans="2:23" s="144" customFormat="1" x14ac:dyDescent="0.3">
      <c r="B61" s="145" t="s">
        <v>259</v>
      </c>
      <c r="C61" s="151" t="s">
        <v>822</v>
      </c>
      <c r="D61" s="252">
        <f>SUM(I61:L61)</f>
        <v>110187631.64767599</v>
      </c>
      <c r="E61" s="145"/>
      <c r="F61" s="252">
        <v>0</v>
      </c>
      <c r="G61" s="146">
        <f t="shared" si="0"/>
        <v>0.10791843564474429</v>
      </c>
      <c r="H61" s="145">
        <f>30.48+37.99+123.64+303.04+1230.79+8691.72+258.57+456.53</f>
        <v>11132.76</v>
      </c>
      <c r="I61" s="252">
        <v>28545876.26431299</v>
      </c>
      <c r="J61" s="252">
        <v>81641755.383363008</v>
      </c>
      <c r="K61" s="252">
        <v>0</v>
      </c>
      <c r="L61" s="260">
        <v>0</v>
      </c>
      <c r="M61" s="240">
        <v>5.5218962581700453</v>
      </c>
      <c r="N61" s="250"/>
      <c r="O61" s="250"/>
      <c r="P61" s="250"/>
      <c r="Q61" s="250"/>
      <c r="R61" s="250"/>
      <c r="S61" s="250"/>
      <c r="T61" s="250"/>
      <c r="U61" s="250"/>
      <c r="V61" s="250"/>
      <c r="W61" s="250"/>
    </row>
    <row r="62" spans="2:23" s="144" customFormat="1" x14ac:dyDescent="0.3">
      <c r="B62" s="145" t="s">
        <v>260</v>
      </c>
      <c r="C62" s="177" t="s">
        <v>530</v>
      </c>
      <c r="D62" s="239">
        <f>D60+D59+D58+D52+D51+D47+D46+D45+D20+D14+D10+D61</f>
        <v>1021026954.1934581</v>
      </c>
      <c r="E62" s="145"/>
      <c r="F62" s="239">
        <f>F60+F59+F58+F52+F51+F47+F46+F45+F20+F14+F10+F61</f>
        <v>686448.855354</v>
      </c>
      <c r="G62" s="146">
        <f t="shared" si="0"/>
        <v>1</v>
      </c>
      <c r="H62" s="267">
        <v>200907.1</v>
      </c>
      <c r="I62" s="239">
        <f>I60+I59+I58+I52+I51+I47+I46+I45+I20+I14+I10+I61</f>
        <v>662943928.81677306</v>
      </c>
      <c r="J62" s="239">
        <f>J60+J59+J58+J52+J51+J47+J46+J45+J20+J14+J10+J61</f>
        <v>337447851.22115701</v>
      </c>
      <c r="K62" s="239">
        <f>K60+K59+K58+K52+K51+K47+K46+K45+K20+K14+K10+K61</f>
        <v>20635174.155528001</v>
      </c>
      <c r="L62" s="239">
        <f>L60+L59+L58+L52+L51+L47+L46+L45+L20+L14+L10+L61</f>
        <v>0</v>
      </c>
      <c r="M62" s="240">
        <v>3.3125596813441751</v>
      </c>
      <c r="N62" s="250"/>
      <c r="O62" s="250"/>
      <c r="P62" s="250"/>
      <c r="Q62" s="250"/>
      <c r="R62" s="250"/>
      <c r="S62" s="250"/>
      <c r="T62" s="250"/>
      <c r="U62" s="250"/>
      <c r="V62" s="250"/>
      <c r="W62" s="250"/>
    </row>
    <row r="63" spans="2:23" s="144" customFormat="1" ht="19.5" customHeight="1" x14ac:dyDescent="0.3">
      <c r="C63" s="342"/>
      <c r="D63" s="342"/>
      <c r="E63" s="342"/>
      <c r="F63" s="342"/>
      <c r="G63" s="342"/>
      <c r="H63" s="342"/>
      <c r="I63" s="342"/>
      <c r="J63" s="342"/>
      <c r="K63" s="342"/>
      <c r="L63" s="342"/>
      <c r="M63" s="342"/>
    </row>
    <row r="64" spans="2:23" s="154" customFormat="1" ht="20.399999999999999" x14ac:dyDescent="0.3">
      <c r="B64" s="152" t="s">
        <v>529</v>
      </c>
      <c r="C64" s="153"/>
    </row>
    <row r="65" spans="2:17" s="155" customFormat="1" ht="47.7" customHeight="1" x14ac:dyDescent="0.3">
      <c r="C65" s="340" t="s">
        <v>904</v>
      </c>
      <c r="D65" s="340"/>
      <c r="E65" s="340"/>
      <c r="F65" s="340"/>
      <c r="G65" s="340"/>
      <c r="H65" s="340"/>
      <c r="I65" s="340"/>
      <c r="J65" s="340"/>
      <c r="K65" s="340"/>
      <c r="L65" s="340"/>
      <c r="M65" s="340"/>
    </row>
    <row r="66" spans="2:17" s="155" customFormat="1" ht="38.700000000000003" customHeight="1" x14ac:dyDescent="0.3">
      <c r="C66" s="341" t="s">
        <v>890</v>
      </c>
      <c r="D66" s="341"/>
      <c r="E66" s="341"/>
      <c r="F66" s="341"/>
      <c r="G66" s="341"/>
      <c r="H66" s="341"/>
      <c r="I66" s="341"/>
      <c r="J66" s="341"/>
      <c r="K66" s="341"/>
      <c r="L66" s="341"/>
      <c r="M66" s="341"/>
    </row>
    <row r="67" spans="2:17" s="155" customFormat="1" ht="27.45" customHeight="1" x14ac:dyDescent="0.3">
      <c r="C67" s="341" t="s">
        <v>888</v>
      </c>
      <c r="D67" s="341"/>
      <c r="E67" s="341"/>
      <c r="F67" s="341"/>
      <c r="G67" s="341"/>
      <c r="H67" s="341"/>
      <c r="I67" s="341"/>
      <c r="J67" s="341"/>
      <c r="K67" s="341"/>
      <c r="L67" s="341"/>
      <c r="M67" s="341"/>
    </row>
    <row r="68" spans="2:17" s="155" customFormat="1" x14ac:dyDescent="0.3">
      <c r="C68" s="343" t="s">
        <v>892</v>
      </c>
      <c r="D68" s="340"/>
      <c r="E68" s="340"/>
      <c r="F68" s="340"/>
      <c r="G68" s="340"/>
      <c r="H68" s="340"/>
      <c r="I68" s="340"/>
      <c r="J68" s="340"/>
      <c r="K68" s="340"/>
      <c r="L68" s="340"/>
      <c r="M68" s="340"/>
    </row>
    <row r="69" spans="2:17" s="155" customFormat="1" ht="39.450000000000003" customHeight="1" x14ac:dyDescent="0.3">
      <c r="C69" s="340" t="s">
        <v>894</v>
      </c>
      <c r="D69" s="340"/>
      <c r="E69" s="340"/>
      <c r="F69" s="340"/>
      <c r="G69" s="340"/>
      <c r="H69" s="340"/>
      <c r="I69" s="340"/>
      <c r="J69" s="340"/>
      <c r="K69" s="340"/>
      <c r="L69" s="340"/>
      <c r="M69" s="340"/>
    </row>
    <row r="70" spans="2:17" s="155" customFormat="1" ht="28.2" customHeight="1" x14ac:dyDescent="0.3">
      <c r="C70" s="340" t="s">
        <v>895</v>
      </c>
      <c r="D70" s="340"/>
      <c r="E70" s="340"/>
      <c r="F70" s="340"/>
      <c r="G70" s="340"/>
      <c r="H70" s="340"/>
      <c r="I70" s="340"/>
      <c r="J70" s="340"/>
      <c r="K70" s="340"/>
      <c r="L70" s="340"/>
      <c r="M70" s="340"/>
    </row>
    <row r="71" spans="2:17" s="155" customFormat="1" x14ac:dyDescent="0.3">
      <c r="C71" s="341" t="s">
        <v>896</v>
      </c>
      <c r="D71" s="341"/>
      <c r="E71" s="341"/>
      <c r="F71" s="341"/>
      <c r="G71" s="341"/>
      <c r="H71" s="341"/>
      <c r="I71" s="341"/>
      <c r="J71" s="341"/>
      <c r="K71" s="341"/>
      <c r="L71" s="341"/>
      <c r="M71" s="341"/>
    </row>
    <row r="72" spans="2:17" x14ac:dyDescent="0.35">
      <c r="C72" s="156"/>
    </row>
    <row r="73" spans="2:17" x14ac:dyDescent="0.35">
      <c r="C73" s="174"/>
    </row>
    <row r="74" spans="2:17" ht="19.2" x14ac:dyDescent="0.35">
      <c r="B74" s="336" t="s">
        <v>915</v>
      </c>
      <c r="C74" s="336"/>
      <c r="D74" s="137"/>
      <c r="N74" s="155"/>
      <c r="O74" s="155"/>
      <c r="P74" s="155"/>
      <c r="Q74" s="155"/>
    </row>
    <row r="75" spans="2:17" ht="78" customHeight="1" x14ac:dyDescent="0.35">
      <c r="C75" s="337" t="s">
        <v>916</v>
      </c>
      <c r="D75" s="338"/>
      <c r="E75" s="338"/>
      <c r="F75" s="338"/>
      <c r="G75" s="338"/>
      <c r="H75" s="338"/>
      <c r="I75" s="338"/>
      <c r="J75" s="338"/>
      <c r="K75" s="338"/>
      <c r="L75" s="338"/>
      <c r="M75" s="339"/>
      <c r="N75" s="155"/>
      <c r="O75" s="155"/>
      <c r="P75" s="155"/>
      <c r="Q75" s="155"/>
    </row>
    <row r="76" spans="2:17" x14ac:dyDescent="0.35">
      <c r="N76" s="155"/>
      <c r="O76" s="155"/>
      <c r="P76" s="155"/>
      <c r="Q76" s="155"/>
    </row>
  </sheetData>
  <autoFilter ref="B7:W62" xr:uid="{00000000-0009-0000-0000-000005000000}"/>
  <mergeCells count="19">
    <mergeCell ref="B2:M2"/>
    <mergeCell ref="B3:M3"/>
    <mergeCell ref="C4:M4"/>
    <mergeCell ref="B8:B9"/>
    <mergeCell ref="C8:C9"/>
    <mergeCell ref="D8:F8"/>
    <mergeCell ref="G8:G9"/>
    <mergeCell ref="H8:H9"/>
    <mergeCell ref="I8:M8"/>
    <mergeCell ref="B74:C74"/>
    <mergeCell ref="C75:M75"/>
    <mergeCell ref="C70:M70"/>
    <mergeCell ref="C71:M71"/>
    <mergeCell ref="C63:M63"/>
    <mergeCell ref="C65:M65"/>
    <mergeCell ref="C66:M66"/>
    <mergeCell ref="C67:M67"/>
    <mergeCell ref="C68:M68"/>
    <mergeCell ref="C69:M69"/>
  </mergeCells>
  <pageMargins left="0.7" right="0.7" top="0.75" bottom="0.75" header="0.3" footer="0.3"/>
  <pageSetup paperSize="9" orientation="portrait"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92D050"/>
  </sheetPr>
  <dimension ref="A2:AC96"/>
  <sheetViews>
    <sheetView showGridLines="0" topLeftCell="A49" zoomScale="80" zoomScaleNormal="80" workbookViewId="0">
      <selection activeCell="AE58" sqref="AE58"/>
    </sheetView>
  </sheetViews>
  <sheetFormatPr defaultColWidth="8.6640625" defaultRowHeight="15" x14ac:dyDescent="0.35"/>
  <cols>
    <col min="1" max="1" width="5" style="43" customWidth="1"/>
    <col min="2" max="2" width="6.6640625" style="43" customWidth="1"/>
    <col min="3" max="3" width="21.6640625" style="137" customWidth="1"/>
    <col min="4" max="4" width="24.33203125" style="137" customWidth="1"/>
    <col min="5" max="6" width="17.44140625" style="43" bestFit="1" customWidth="1"/>
    <col min="7" max="7" width="17.44140625" style="43" customWidth="1"/>
    <col min="8" max="8" width="20.44140625" style="43" customWidth="1"/>
    <col min="9" max="9" width="19.109375" style="43" customWidth="1"/>
    <col min="10" max="11" width="20.44140625" style="43" customWidth="1"/>
    <col min="12" max="12" width="16.109375" style="43" customWidth="1"/>
    <col min="13" max="13" width="19.44140625" style="43" customWidth="1"/>
    <col min="14" max="14" width="16.6640625" style="43" customWidth="1"/>
    <col min="15" max="15" width="20.44140625" style="43" customWidth="1"/>
    <col min="16" max="16" width="17.88671875" style="43" customWidth="1"/>
    <col min="17" max="17" width="20.44140625" style="43" customWidth="1"/>
    <col min="18" max="18" width="12.109375" style="43" customWidth="1"/>
    <col min="19" max="19" width="18.88671875" style="43" customWidth="1"/>
    <col min="20" max="20" width="11.6640625" style="43" customWidth="1"/>
    <col min="21" max="21" width="17.44140625" style="43" bestFit="1" customWidth="1"/>
    <col min="22" max="22" width="22.6640625" style="43" customWidth="1"/>
    <col min="23" max="23" width="14.44140625" style="43" customWidth="1"/>
    <col min="24" max="24" width="17" style="43" customWidth="1"/>
    <col min="25" max="25" width="17.44140625" style="43" bestFit="1" customWidth="1"/>
    <col min="26" max="26" width="13.6640625" style="43" customWidth="1"/>
    <col min="27" max="27" width="14.33203125" style="43" customWidth="1"/>
    <col min="28" max="28" width="12.6640625" style="43" customWidth="1"/>
    <col min="29" max="29" width="15.6640625" style="43" customWidth="1"/>
    <col min="30" max="16384" width="8.6640625" style="43"/>
  </cols>
  <sheetData>
    <row r="2" spans="1:29" s="44" customFormat="1" ht="33.450000000000003" customHeight="1" x14ac:dyDescent="0.45">
      <c r="B2" s="289" t="s">
        <v>523</v>
      </c>
      <c r="C2" s="290"/>
      <c r="D2" s="290"/>
      <c r="E2" s="290"/>
      <c r="F2" s="290"/>
      <c r="G2" s="290"/>
      <c r="H2" s="290"/>
      <c r="I2" s="290"/>
      <c r="J2" s="290"/>
      <c r="K2" s="290"/>
      <c r="L2" s="290"/>
      <c r="M2" s="290"/>
      <c r="N2" s="290"/>
      <c r="O2" s="290"/>
      <c r="P2" s="290"/>
      <c r="Q2" s="290"/>
      <c r="R2" s="290"/>
      <c r="S2" s="290"/>
      <c r="T2" s="290"/>
      <c r="U2" s="290"/>
      <c r="V2" s="290"/>
      <c r="W2" s="290"/>
      <c r="X2" s="290"/>
      <c r="Y2" s="290"/>
      <c r="Z2" s="290"/>
      <c r="AA2" s="290"/>
      <c r="AB2" s="290"/>
      <c r="AC2" s="290"/>
    </row>
    <row r="3" spans="1:29" s="44" customFormat="1" ht="86.7" customHeight="1" x14ac:dyDescent="0.45">
      <c r="B3" s="332" t="s">
        <v>919</v>
      </c>
      <c r="C3" s="291"/>
      <c r="D3" s="291"/>
      <c r="E3" s="291"/>
      <c r="F3" s="291"/>
      <c r="G3" s="291"/>
      <c r="H3" s="291"/>
      <c r="I3" s="291"/>
      <c r="J3" s="291"/>
      <c r="K3" s="291"/>
      <c r="L3" s="291"/>
      <c r="M3" s="291"/>
      <c r="N3" s="291"/>
      <c r="O3" s="291"/>
      <c r="P3" s="291"/>
      <c r="Q3" s="291"/>
      <c r="R3" s="291"/>
      <c r="S3" s="291"/>
      <c r="T3" s="291"/>
      <c r="U3" s="291"/>
      <c r="V3" s="291"/>
      <c r="W3" s="291"/>
      <c r="X3" s="291"/>
      <c r="Y3" s="291"/>
      <c r="Z3" s="291"/>
      <c r="AA3" s="291"/>
      <c r="AB3" s="291"/>
      <c r="AC3" s="291"/>
    </row>
    <row r="4" spans="1:29" ht="3" customHeight="1" x14ac:dyDescent="0.35">
      <c r="B4" s="33"/>
      <c r="C4" s="344"/>
      <c r="D4" s="344"/>
      <c r="E4" s="344"/>
      <c r="F4" s="344"/>
      <c r="G4" s="344"/>
      <c r="H4" s="344"/>
      <c r="I4" s="344"/>
      <c r="J4" s="344"/>
      <c r="K4" s="344"/>
      <c r="L4" s="344"/>
      <c r="M4" s="344"/>
      <c r="N4" s="344"/>
      <c r="O4" s="344"/>
      <c r="P4" s="344"/>
      <c r="Q4" s="344"/>
      <c r="R4" s="344"/>
      <c r="S4" s="344"/>
      <c r="T4" s="344"/>
      <c r="U4" s="344"/>
      <c r="V4" s="344"/>
      <c r="W4" s="344"/>
      <c r="X4" s="344"/>
      <c r="Y4" s="344"/>
      <c r="Z4" s="344"/>
      <c r="AA4" s="344"/>
      <c r="AB4" s="344"/>
      <c r="AC4" s="344"/>
    </row>
    <row r="6" spans="1:29" ht="3" customHeight="1" x14ac:dyDescent="0.35">
      <c r="D6" s="43"/>
      <c r="E6" s="137"/>
      <c r="F6" s="137"/>
    </row>
    <row r="7" spans="1:29" ht="15" customHeight="1" x14ac:dyDescent="0.35">
      <c r="D7" s="43"/>
      <c r="E7" s="138" t="s">
        <v>198</v>
      </c>
      <c r="F7" s="138" t="s">
        <v>199</v>
      </c>
      <c r="G7" s="139" t="s">
        <v>200</v>
      </c>
      <c r="H7" s="139" t="s">
        <v>201</v>
      </c>
      <c r="I7" s="139" t="s">
        <v>202</v>
      </c>
      <c r="J7" s="139" t="s">
        <v>203</v>
      </c>
      <c r="K7" s="139" t="s">
        <v>204</v>
      </c>
      <c r="L7" s="139" t="s">
        <v>205</v>
      </c>
      <c r="M7" s="139" t="s">
        <v>206</v>
      </c>
      <c r="N7" s="139" t="s">
        <v>207</v>
      </c>
      <c r="O7" s="139" t="s">
        <v>261</v>
      </c>
      <c r="P7" s="139" t="s">
        <v>262</v>
      </c>
      <c r="Q7" s="139" t="s">
        <v>263</v>
      </c>
      <c r="R7" s="139" t="s">
        <v>264</v>
      </c>
      <c r="S7" s="139" t="s">
        <v>265</v>
      </c>
      <c r="T7" s="139" t="s">
        <v>266</v>
      </c>
      <c r="U7" s="139" t="s">
        <v>267</v>
      </c>
      <c r="V7" s="139" t="s">
        <v>268</v>
      </c>
      <c r="W7" s="139" t="s">
        <v>269</v>
      </c>
      <c r="X7" s="139" t="s">
        <v>270</v>
      </c>
      <c r="Y7" s="139" t="s">
        <v>271</v>
      </c>
      <c r="Z7" s="139" t="s">
        <v>272</v>
      </c>
      <c r="AA7" s="139" t="s">
        <v>273</v>
      </c>
      <c r="AB7" s="139" t="s">
        <v>274</v>
      </c>
      <c r="AC7" s="139" t="s">
        <v>885</v>
      </c>
    </row>
    <row r="8" spans="1:29" ht="31.95" customHeight="1" x14ac:dyDescent="0.35">
      <c r="A8" s="140"/>
      <c r="B8" s="345" t="s">
        <v>1</v>
      </c>
      <c r="C8" s="345" t="s">
        <v>341</v>
      </c>
      <c r="D8" s="345" t="s">
        <v>352</v>
      </c>
      <c r="E8" s="347" t="s">
        <v>897</v>
      </c>
      <c r="F8" s="348"/>
      <c r="G8" s="348"/>
      <c r="H8" s="348"/>
      <c r="I8" s="348"/>
      <c r="J8" s="348"/>
      <c r="K8" s="348"/>
      <c r="L8" s="348"/>
      <c r="M8" s="348"/>
      <c r="N8" s="348"/>
      <c r="O8" s="348"/>
      <c r="P8" s="348"/>
      <c r="Q8" s="348"/>
      <c r="R8" s="348"/>
      <c r="S8" s="348"/>
      <c r="T8" s="348"/>
      <c r="U8" s="348"/>
      <c r="V8" s="348"/>
      <c r="W8" s="348"/>
      <c r="X8" s="348"/>
      <c r="Y8" s="348"/>
      <c r="Z8" s="348"/>
      <c r="AA8" s="348"/>
      <c r="AB8" s="348"/>
      <c r="AC8" s="349"/>
    </row>
    <row r="9" spans="1:29" ht="45.45" customHeight="1" x14ac:dyDescent="0.35">
      <c r="A9" s="140"/>
      <c r="B9" s="359"/>
      <c r="C9" s="359"/>
      <c r="D9" s="359"/>
      <c r="E9" s="157"/>
      <c r="F9" s="158"/>
      <c r="G9" s="351" t="s">
        <v>886</v>
      </c>
      <c r="H9" s="351"/>
      <c r="I9" s="351"/>
      <c r="J9" s="351"/>
      <c r="K9" s="351"/>
      <c r="L9" s="351"/>
      <c r="M9" s="351"/>
      <c r="N9" s="351"/>
      <c r="O9" s="351"/>
      <c r="P9" s="351"/>
      <c r="Q9" s="351"/>
      <c r="R9" s="351"/>
      <c r="S9" s="351"/>
      <c r="T9" s="352"/>
      <c r="U9" s="347" t="s">
        <v>887</v>
      </c>
      <c r="V9" s="348"/>
      <c r="W9" s="349"/>
      <c r="X9" s="360" t="s">
        <v>503</v>
      </c>
      <c r="Y9" s="350" t="s">
        <v>528</v>
      </c>
      <c r="Z9" s="351"/>
      <c r="AA9" s="351"/>
      <c r="AB9" s="351"/>
      <c r="AC9" s="352"/>
    </row>
    <row r="10" spans="1:29" s="144" customFormat="1" ht="106.2" thickBot="1" x14ac:dyDescent="0.35">
      <c r="A10" s="141"/>
      <c r="B10" s="346"/>
      <c r="C10" s="346"/>
      <c r="D10" s="346"/>
      <c r="E10" s="142"/>
      <c r="F10" s="142"/>
      <c r="G10" s="159" t="s">
        <v>382</v>
      </c>
      <c r="H10" s="159" t="s">
        <v>420</v>
      </c>
      <c r="I10" s="159" t="s">
        <v>421</v>
      </c>
      <c r="J10" s="159" t="s">
        <v>422</v>
      </c>
      <c r="K10" s="159" t="s">
        <v>423</v>
      </c>
      <c r="L10" s="159" t="s">
        <v>424</v>
      </c>
      <c r="M10" s="159" t="s">
        <v>425</v>
      </c>
      <c r="N10" s="159" t="s">
        <v>426</v>
      </c>
      <c r="O10" s="159" t="s">
        <v>427</v>
      </c>
      <c r="P10" s="159" t="s">
        <v>429</v>
      </c>
      <c r="Q10" s="159" t="s">
        <v>428</v>
      </c>
      <c r="R10" s="159" t="s">
        <v>430</v>
      </c>
      <c r="S10" s="159" t="s">
        <v>903</v>
      </c>
      <c r="T10" s="159" t="s">
        <v>527</v>
      </c>
      <c r="U10" s="142"/>
      <c r="V10" s="143" t="s">
        <v>526</v>
      </c>
      <c r="W10" s="143" t="s">
        <v>527</v>
      </c>
      <c r="X10" s="361"/>
      <c r="Y10" s="143" t="s">
        <v>504</v>
      </c>
      <c r="Z10" s="143" t="s">
        <v>505</v>
      </c>
      <c r="AA10" s="143" t="s">
        <v>506</v>
      </c>
      <c r="AB10" s="143" t="s">
        <v>507</v>
      </c>
      <c r="AC10" s="143" t="s">
        <v>524</v>
      </c>
    </row>
    <row r="11" spans="1:29" s="144" customFormat="1" ht="15" customHeight="1" thickTop="1" x14ac:dyDescent="0.3">
      <c r="A11" s="141"/>
      <c r="B11" s="145" t="s">
        <v>275</v>
      </c>
      <c r="C11" s="161" t="s">
        <v>351</v>
      </c>
      <c r="D11" s="162" t="s">
        <v>351</v>
      </c>
      <c r="E11" s="256">
        <f>F11+U11</f>
        <v>1112809711.2638679</v>
      </c>
      <c r="F11" s="256">
        <f>SUM(G11:R11)</f>
        <v>820335929.956846</v>
      </c>
      <c r="G11" s="239">
        <v>26182969.657710996</v>
      </c>
      <c r="H11" s="239">
        <v>3782866.5</v>
      </c>
      <c r="I11" s="239">
        <v>136604965.11397889</v>
      </c>
      <c r="J11" s="239">
        <v>56421393.360802002</v>
      </c>
      <c r="K11" s="239">
        <v>0</v>
      </c>
      <c r="L11" s="239">
        <v>102751918.39105502</v>
      </c>
      <c r="M11" s="239">
        <v>173628766.39949906</v>
      </c>
      <c r="N11" s="239">
        <v>3943550.7266100007</v>
      </c>
      <c r="O11" s="239">
        <v>40322734.299646996</v>
      </c>
      <c r="P11" s="239">
        <v>47643698.370775975</v>
      </c>
      <c r="Q11" s="239">
        <v>134763587.95661402</v>
      </c>
      <c r="R11" s="239">
        <v>94289479.180153012</v>
      </c>
      <c r="S11" s="239">
        <v>673396667.6665473</v>
      </c>
      <c r="T11" s="239">
        <v>276249.20535399998</v>
      </c>
      <c r="U11" s="239">
        <v>292473781.30702186</v>
      </c>
      <c r="V11" s="239">
        <v>223810926.87702188</v>
      </c>
      <c r="W11" s="239">
        <v>0</v>
      </c>
      <c r="X11" s="146">
        <f t="shared" ref="X11:X40" si="0">E11/$E$79</f>
        <v>0.48776401348227694</v>
      </c>
      <c r="Y11" s="253">
        <v>691738840.52553105</v>
      </c>
      <c r="Z11" s="253">
        <v>390140963.98554087</v>
      </c>
      <c r="AA11" s="253">
        <v>30929906.752795998</v>
      </c>
      <c r="AB11" s="253">
        <v>0</v>
      </c>
      <c r="AC11" s="257">
        <v>3.1262339285855436</v>
      </c>
    </row>
    <row r="12" spans="1:29" s="144" customFormat="1" x14ac:dyDescent="0.3">
      <c r="A12" s="141"/>
      <c r="B12" s="145" t="s">
        <v>276</v>
      </c>
      <c r="C12" s="356" t="s">
        <v>365</v>
      </c>
      <c r="D12" s="162" t="s">
        <v>377</v>
      </c>
      <c r="E12" s="256">
        <f t="shared" ref="E12:E75" si="1">F12+U12</f>
        <v>176514437.0119369</v>
      </c>
      <c r="F12" s="256">
        <f t="shared" ref="F12:F75" si="2">SUM(G12:R12)</f>
        <v>106354337.06522098</v>
      </c>
      <c r="G12" s="253">
        <v>1867562.9500000002</v>
      </c>
      <c r="H12" s="253">
        <v>0</v>
      </c>
      <c r="I12" s="253">
        <v>14113222.215686001</v>
      </c>
      <c r="J12" s="253">
        <v>0</v>
      </c>
      <c r="K12" s="253">
        <v>0</v>
      </c>
      <c r="L12" s="253">
        <v>24546475.348166998</v>
      </c>
      <c r="M12" s="253">
        <v>33827645.85396</v>
      </c>
      <c r="N12" s="253">
        <v>1732234.8892600001</v>
      </c>
      <c r="O12" s="253">
        <v>2769740.1427410003</v>
      </c>
      <c r="P12" s="253">
        <v>4710145.91</v>
      </c>
      <c r="Q12" s="253">
        <v>17350393.149697002</v>
      </c>
      <c r="R12" s="253">
        <v>5436916.6057099998</v>
      </c>
      <c r="S12" s="253">
        <v>101701531.57522099</v>
      </c>
      <c r="T12" s="253">
        <v>0</v>
      </c>
      <c r="U12" s="253">
        <v>70160099.946715936</v>
      </c>
      <c r="V12" s="253">
        <v>45143385.066716053</v>
      </c>
      <c r="W12" s="253">
        <v>0</v>
      </c>
      <c r="X12" s="146">
        <f t="shared" si="0"/>
        <v>7.7369373544307271E-2</v>
      </c>
      <c r="Y12" s="253">
        <v>104568921.20719388</v>
      </c>
      <c r="Z12" s="253">
        <v>66977615.956528008</v>
      </c>
      <c r="AA12" s="253">
        <v>4967899.8482150007</v>
      </c>
      <c r="AB12" s="253">
        <v>0</v>
      </c>
      <c r="AC12" s="257">
        <v>4.4415158737414657</v>
      </c>
    </row>
    <row r="13" spans="1:29" s="144" customFormat="1" x14ac:dyDescent="0.3">
      <c r="A13" s="141"/>
      <c r="B13" s="145" t="s">
        <v>277</v>
      </c>
      <c r="C13" s="357"/>
      <c r="D13" s="162" t="s">
        <v>381</v>
      </c>
      <c r="E13" s="256">
        <f t="shared" si="1"/>
        <v>6573459.4700000007</v>
      </c>
      <c r="F13" s="256">
        <f t="shared" si="2"/>
        <v>0</v>
      </c>
      <c r="G13" s="253">
        <v>0</v>
      </c>
      <c r="H13" s="253">
        <v>0</v>
      </c>
      <c r="I13" s="253">
        <v>0</v>
      </c>
      <c r="J13" s="253">
        <v>0</v>
      </c>
      <c r="K13" s="253">
        <v>0</v>
      </c>
      <c r="L13" s="253">
        <v>0</v>
      </c>
      <c r="M13" s="253">
        <v>0</v>
      </c>
      <c r="N13" s="253">
        <v>0</v>
      </c>
      <c r="O13" s="253">
        <v>0</v>
      </c>
      <c r="P13" s="253">
        <v>0</v>
      </c>
      <c r="Q13" s="253">
        <v>0</v>
      </c>
      <c r="R13" s="253">
        <v>0</v>
      </c>
      <c r="S13" s="253">
        <v>0</v>
      </c>
      <c r="T13" s="253">
        <v>0</v>
      </c>
      <c r="U13" s="253">
        <v>6573459.4700000007</v>
      </c>
      <c r="V13" s="253">
        <v>1477100.6099999996</v>
      </c>
      <c r="W13" s="253">
        <v>0</v>
      </c>
      <c r="X13" s="146">
        <f t="shared" si="0"/>
        <v>2.8812625744510678E-3</v>
      </c>
      <c r="Y13" s="253">
        <v>5968632.8199999947</v>
      </c>
      <c r="Z13" s="253">
        <v>604826.65</v>
      </c>
      <c r="AA13" s="253">
        <v>0</v>
      </c>
      <c r="AB13" s="253">
        <v>0</v>
      </c>
      <c r="AC13" s="257">
        <v>0</v>
      </c>
    </row>
    <row r="14" spans="1:29" s="144" customFormat="1" x14ac:dyDescent="0.3">
      <c r="A14" s="141"/>
      <c r="B14" s="145" t="s">
        <v>278</v>
      </c>
      <c r="C14" s="357"/>
      <c r="D14" s="162" t="s">
        <v>378</v>
      </c>
      <c r="E14" s="256">
        <f t="shared" si="1"/>
        <v>60637206.926589049</v>
      </c>
      <c r="F14" s="256">
        <f t="shared" si="2"/>
        <v>2053006.0687219999</v>
      </c>
      <c r="G14" s="253">
        <v>0</v>
      </c>
      <c r="H14" s="253">
        <v>0</v>
      </c>
      <c r="I14" s="253">
        <v>136583.69999999998</v>
      </c>
      <c r="J14" s="253">
        <v>0</v>
      </c>
      <c r="K14" s="253">
        <v>0</v>
      </c>
      <c r="L14" s="253">
        <v>0</v>
      </c>
      <c r="M14" s="253">
        <v>1513567.408722</v>
      </c>
      <c r="N14" s="253">
        <v>0</v>
      </c>
      <c r="O14" s="253">
        <v>40456.870000000003</v>
      </c>
      <c r="P14" s="253">
        <v>0</v>
      </c>
      <c r="Q14" s="253">
        <v>0</v>
      </c>
      <c r="R14" s="253">
        <v>362398.08999999997</v>
      </c>
      <c r="S14" s="253">
        <v>1866807.4187219997</v>
      </c>
      <c r="T14" s="253">
        <v>0</v>
      </c>
      <c r="U14" s="253">
        <v>58584200.857867047</v>
      </c>
      <c r="V14" s="253">
        <v>32587909.767867003</v>
      </c>
      <c r="W14" s="253">
        <v>0</v>
      </c>
      <c r="X14" s="146">
        <f t="shared" si="0"/>
        <v>2.6578351282787488E-2</v>
      </c>
      <c r="Y14" s="253">
        <v>40427501.248923041</v>
      </c>
      <c r="Z14" s="253">
        <v>20019705.677665994</v>
      </c>
      <c r="AA14" s="253">
        <v>190000</v>
      </c>
      <c r="AB14" s="253">
        <v>0</v>
      </c>
      <c r="AC14" s="257">
        <v>4.6939186816053677</v>
      </c>
    </row>
    <row r="15" spans="1:29" s="144" customFormat="1" x14ac:dyDescent="0.3">
      <c r="A15" s="141"/>
      <c r="B15" s="145" t="s">
        <v>279</v>
      </c>
      <c r="C15" s="357"/>
      <c r="D15" s="162" t="s">
        <v>387</v>
      </c>
      <c r="E15" s="256">
        <f t="shared" si="1"/>
        <v>8343330.8800000027</v>
      </c>
      <c r="F15" s="256">
        <f t="shared" si="2"/>
        <v>0</v>
      </c>
      <c r="G15" s="253">
        <v>0</v>
      </c>
      <c r="H15" s="253">
        <v>0</v>
      </c>
      <c r="I15" s="253">
        <v>0</v>
      </c>
      <c r="J15" s="253">
        <v>0</v>
      </c>
      <c r="K15" s="253">
        <v>0</v>
      </c>
      <c r="L15" s="253">
        <v>0</v>
      </c>
      <c r="M15" s="253">
        <v>0</v>
      </c>
      <c r="N15" s="253">
        <v>0</v>
      </c>
      <c r="O15" s="253">
        <v>0</v>
      </c>
      <c r="P15" s="253">
        <v>0</v>
      </c>
      <c r="Q15" s="253">
        <v>0</v>
      </c>
      <c r="R15" s="253">
        <v>0</v>
      </c>
      <c r="S15" s="253">
        <v>0</v>
      </c>
      <c r="T15" s="253">
        <v>0</v>
      </c>
      <c r="U15" s="253">
        <v>8343330.8800000027</v>
      </c>
      <c r="V15" s="253">
        <v>2886257.2</v>
      </c>
      <c r="W15" s="253">
        <v>0</v>
      </c>
      <c r="X15" s="146">
        <f t="shared" si="0"/>
        <v>3.6570282543791051E-3</v>
      </c>
      <c r="Y15" s="253">
        <v>7414644.3400000045</v>
      </c>
      <c r="Z15" s="253">
        <v>928686.53999999992</v>
      </c>
      <c r="AA15" s="253">
        <v>0</v>
      </c>
      <c r="AB15" s="253">
        <v>0</v>
      </c>
      <c r="AC15" s="257">
        <v>0</v>
      </c>
    </row>
    <row r="16" spans="1:29" s="144" customFormat="1" x14ac:dyDescent="0.3">
      <c r="A16" s="141"/>
      <c r="B16" s="145" t="s">
        <v>280</v>
      </c>
      <c r="C16" s="357"/>
      <c r="D16" s="162" t="s">
        <v>379</v>
      </c>
      <c r="E16" s="256">
        <f t="shared" si="1"/>
        <v>4400582.5500000007</v>
      </c>
      <c r="F16" s="256">
        <f t="shared" si="2"/>
        <v>0</v>
      </c>
      <c r="G16" s="253">
        <v>0</v>
      </c>
      <c r="H16" s="253">
        <v>0</v>
      </c>
      <c r="I16" s="253">
        <v>0</v>
      </c>
      <c r="J16" s="253">
        <v>0</v>
      </c>
      <c r="K16" s="253">
        <v>0</v>
      </c>
      <c r="L16" s="253">
        <v>0</v>
      </c>
      <c r="M16" s="253">
        <v>0</v>
      </c>
      <c r="N16" s="253">
        <v>0</v>
      </c>
      <c r="O16" s="253">
        <v>0</v>
      </c>
      <c r="P16" s="253">
        <v>0</v>
      </c>
      <c r="Q16" s="253">
        <v>0</v>
      </c>
      <c r="R16" s="253">
        <v>0</v>
      </c>
      <c r="S16" s="253">
        <v>0</v>
      </c>
      <c r="T16" s="253">
        <v>0</v>
      </c>
      <c r="U16" s="253">
        <v>4400582.5500000007</v>
      </c>
      <c r="V16" s="253">
        <v>309281.26</v>
      </c>
      <c r="W16" s="253">
        <v>0</v>
      </c>
      <c r="X16" s="146">
        <f t="shared" si="0"/>
        <v>1.9288525113698534E-3</v>
      </c>
      <c r="Y16" s="253">
        <v>4350399.6100000003</v>
      </c>
      <c r="Z16" s="253">
        <v>50182.94</v>
      </c>
      <c r="AA16" s="253">
        <v>0</v>
      </c>
      <c r="AB16" s="253">
        <v>0</v>
      </c>
      <c r="AC16" s="257">
        <v>0</v>
      </c>
    </row>
    <row r="17" spans="1:29" s="144" customFormat="1" x14ac:dyDescent="0.3">
      <c r="A17" s="141"/>
      <c r="B17" s="145" t="s">
        <v>281</v>
      </c>
      <c r="C17" s="358"/>
      <c r="D17" s="162" t="s">
        <v>380</v>
      </c>
      <c r="E17" s="256">
        <f t="shared" si="1"/>
        <v>5214018.2099999925</v>
      </c>
      <c r="F17" s="256">
        <f t="shared" si="2"/>
        <v>0</v>
      </c>
      <c r="G17" s="253">
        <v>0</v>
      </c>
      <c r="H17" s="253">
        <v>0</v>
      </c>
      <c r="I17" s="253">
        <v>0</v>
      </c>
      <c r="J17" s="253">
        <v>0</v>
      </c>
      <c r="K17" s="253">
        <v>0</v>
      </c>
      <c r="L17" s="253">
        <v>0</v>
      </c>
      <c r="M17" s="253">
        <v>0</v>
      </c>
      <c r="N17" s="253">
        <v>0</v>
      </c>
      <c r="O17" s="253">
        <v>0</v>
      </c>
      <c r="P17" s="253">
        <v>0</v>
      </c>
      <c r="Q17" s="253">
        <v>0</v>
      </c>
      <c r="R17" s="253">
        <v>0</v>
      </c>
      <c r="S17" s="253">
        <v>0</v>
      </c>
      <c r="T17" s="253">
        <v>0</v>
      </c>
      <c r="U17" s="253">
        <v>5214018.2099999925</v>
      </c>
      <c r="V17" s="253">
        <v>637492</v>
      </c>
      <c r="W17" s="253">
        <v>0</v>
      </c>
      <c r="X17" s="146">
        <f t="shared" si="0"/>
        <v>2.2853956276054021E-3</v>
      </c>
      <c r="Y17" s="253">
        <v>4901489.6199999927</v>
      </c>
      <c r="Z17" s="253">
        <v>312528.58999999997</v>
      </c>
      <c r="AA17" s="253">
        <v>0</v>
      </c>
      <c r="AB17" s="253">
        <v>0</v>
      </c>
      <c r="AC17" s="257">
        <v>0</v>
      </c>
    </row>
    <row r="18" spans="1:29" s="144" customFormat="1" ht="19.2" customHeight="1" x14ac:dyDescent="0.3">
      <c r="A18" s="141"/>
      <c r="B18" s="145" t="s">
        <v>282</v>
      </c>
      <c r="C18" s="356" t="s">
        <v>363</v>
      </c>
      <c r="D18" s="162" t="s">
        <v>399</v>
      </c>
      <c r="E18" s="256">
        <f t="shared" si="1"/>
        <v>4905362.8900000015</v>
      </c>
      <c r="F18" s="256">
        <f t="shared" si="2"/>
        <v>0</v>
      </c>
      <c r="G18" s="253">
        <v>0</v>
      </c>
      <c r="H18" s="253">
        <v>0</v>
      </c>
      <c r="I18" s="253">
        <v>0</v>
      </c>
      <c r="J18" s="253">
        <v>0</v>
      </c>
      <c r="K18" s="253">
        <v>0</v>
      </c>
      <c r="L18" s="253">
        <v>0</v>
      </c>
      <c r="M18" s="253">
        <v>0</v>
      </c>
      <c r="N18" s="253">
        <v>0</v>
      </c>
      <c r="O18" s="253">
        <v>0</v>
      </c>
      <c r="P18" s="253">
        <v>0</v>
      </c>
      <c r="Q18" s="253">
        <v>0</v>
      </c>
      <c r="R18" s="253">
        <v>0</v>
      </c>
      <c r="S18" s="253">
        <v>0</v>
      </c>
      <c r="T18" s="253">
        <v>0</v>
      </c>
      <c r="U18" s="253">
        <v>4905362.8900000015</v>
      </c>
      <c r="V18" s="253">
        <v>525719.32999999996</v>
      </c>
      <c r="W18" s="253">
        <v>0</v>
      </c>
      <c r="X18" s="146">
        <f t="shared" si="0"/>
        <v>2.1501065874919181E-3</v>
      </c>
      <c r="Y18" s="253">
        <v>4847400.3600000013</v>
      </c>
      <c r="Z18" s="253">
        <v>57962.53</v>
      </c>
      <c r="AA18" s="253">
        <v>0</v>
      </c>
      <c r="AB18" s="253">
        <v>0</v>
      </c>
      <c r="AC18" s="257">
        <v>0</v>
      </c>
    </row>
    <row r="19" spans="1:29" s="144" customFormat="1" x14ac:dyDescent="0.3">
      <c r="A19" s="141"/>
      <c r="B19" s="145" t="s">
        <v>283</v>
      </c>
      <c r="C19" s="357"/>
      <c r="D19" s="162" t="s">
        <v>417</v>
      </c>
      <c r="E19" s="256">
        <f t="shared" si="1"/>
        <v>4828281.34</v>
      </c>
      <c r="F19" s="256">
        <f t="shared" si="2"/>
        <v>0</v>
      </c>
      <c r="G19" s="253">
        <v>0</v>
      </c>
      <c r="H19" s="253">
        <v>0</v>
      </c>
      <c r="I19" s="253">
        <v>0</v>
      </c>
      <c r="J19" s="253">
        <v>0</v>
      </c>
      <c r="K19" s="253">
        <v>0</v>
      </c>
      <c r="L19" s="253">
        <v>0</v>
      </c>
      <c r="M19" s="253">
        <v>0</v>
      </c>
      <c r="N19" s="253">
        <v>0</v>
      </c>
      <c r="O19" s="253">
        <v>0</v>
      </c>
      <c r="P19" s="253">
        <v>0</v>
      </c>
      <c r="Q19" s="253">
        <v>0</v>
      </c>
      <c r="R19" s="253">
        <v>0</v>
      </c>
      <c r="S19" s="253">
        <v>0</v>
      </c>
      <c r="T19" s="253">
        <v>0</v>
      </c>
      <c r="U19" s="253">
        <v>4828281.34</v>
      </c>
      <c r="V19" s="253">
        <v>371927.46</v>
      </c>
      <c r="W19" s="253">
        <v>0</v>
      </c>
      <c r="X19" s="146">
        <f t="shared" si="0"/>
        <v>2.1163203922306148E-3</v>
      </c>
      <c r="Y19" s="253">
        <v>4758059.24</v>
      </c>
      <c r="Z19" s="253">
        <v>70222.099999999991</v>
      </c>
      <c r="AA19" s="253">
        <v>0</v>
      </c>
      <c r="AB19" s="253">
        <v>0</v>
      </c>
      <c r="AC19" s="257">
        <v>0</v>
      </c>
    </row>
    <row r="20" spans="1:29" s="144" customFormat="1" x14ac:dyDescent="0.3">
      <c r="A20" s="141"/>
      <c r="B20" s="145" t="s">
        <v>284</v>
      </c>
      <c r="C20" s="358"/>
      <c r="D20" s="162" t="s">
        <v>419</v>
      </c>
      <c r="E20" s="256">
        <f t="shared" si="1"/>
        <v>8341881.781380997</v>
      </c>
      <c r="F20" s="256">
        <f t="shared" si="2"/>
        <v>0</v>
      </c>
      <c r="G20" s="253">
        <v>0</v>
      </c>
      <c r="H20" s="253">
        <v>0</v>
      </c>
      <c r="I20" s="253">
        <v>0</v>
      </c>
      <c r="J20" s="253">
        <v>0</v>
      </c>
      <c r="K20" s="253">
        <v>0</v>
      </c>
      <c r="L20" s="253">
        <v>0</v>
      </c>
      <c r="M20" s="253">
        <v>0</v>
      </c>
      <c r="N20" s="253">
        <v>0</v>
      </c>
      <c r="O20" s="253">
        <v>0</v>
      </c>
      <c r="P20" s="253">
        <v>0</v>
      </c>
      <c r="Q20" s="253">
        <v>0</v>
      </c>
      <c r="R20" s="253">
        <v>0</v>
      </c>
      <c r="S20" s="253">
        <v>0</v>
      </c>
      <c r="T20" s="253">
        <v>0</v>
      </c>
      <c r="U20" s="253">
        <v>8341881.781380997</v>
      </c>
      <c r="V20" s="253">
        <v>3248138.841380999</v>
      </c>
      <c r="W20" s="253">
        <v>0</v>
      </c>
      <c r="X20" s="146">
        <f t="shared" si="0"/>
        <v>3.6563930890393501E-3</v>
      </c>
      <c r="Y20" s="253">
        <v>7185979.2313809944</v>
      </c>
      <c r="Z20" s="253">
        <v>1155902.5499999998</v>
      </c>
      <c r="AA20" s="253">
        <v>0</v>
      </c>
      <c r="AB20" s="253">
        <v>0</v>
      </c>
      <c r="AC20" s="257">
        <v>0</v>
      </c>
    </row>
    <row r="21" spans="1:29" s="144" customFormat="1" x14ac:dyDescent="0.3">
      <c r="A21" s="141"/>
      <c r="B21" s="145" t="s">
        <v>285</v>
      </c>
      <c r="C21" s="356" t="s">
        <v>364</v>
      </c>
      <c r="D21" s="162" t="s">
        <v>431</v>
      </c>
      <c r="E21" s="256">
        <f t="shared" si="1"/>
        <v>5008967.2900000038</v>
      </c>
      <c r="F21" s="256">
        <f t="shared" si="2"/>
        <v>0</v>
      </c>
      <c r="G21" s="253">
        <v>0</v>
      </c>
      <c r="H21" s="253">
        <v>0</v>
      </c>
      <c r="I21" s="253">
        <v>0</v>
      </c>
      <c r="J21" s="253">
        <v>0</v>
      </c>
      <c r="K21" s="253">
        <v>0</v>
      </c>
      <c r="L21" s="253">
        <v>0</v>
      </c>
      <c r="M21" s="253">
        <v>0</v>
      </c>
      <c r="N21" s="253">
        <v>0</v>
      </c>
      <c r="O21" s="253">
        <v>0</v>
      </c>
      <c r="P21" s="253">
        <v>0</v>
      </c>
      <c r="Q21" s="253">
        <v>0</v>
      </c>
      <c r="R21" s="253">
        <v>0</v>
      </c>
      <c r="S21" s="253">
        <v>0</v>
      </c>
      <c r="T21" s="253">
        <v>0</v>
      </c>
      <c r="U21" s="253">
        <v>5008967.2900000038</v>
      </c>
      <c r="V21" s="253">
        <v>1265132.2799999998</v>
      </c>
      <c r="W21" s="253">
        <v>0</v>
      </c>
      <c r="X21" s="146">
        <f t="shared" si="0"/>
        <v>2.1955182130797557E-3</v>
      </c>
      <c r="Y21" s="253">
        <v>4586030.7900000056</v>
      </c>
      <c r="Z21" s="253">
        <v>422936.5</v>
      </c>
      <c r="AA21" s="253">
        <v>0</v>
      </c>
      <c r="AB21" s="253">
        <v>0</v>
      </c>
      <c r="AC21" s="257">
        <v>0</v>
      </c>
    </row>
    <row r="22" spans="1:29" s="144" customFormat="1" x14ac:dyDescent="0.3">
      <c r="A22" s="141"/>
      <c r="B22" s="145" t="s">
        <v>286</v>
      </c>
      <c r="C22" s="357"/>
      <c r="D22" s="162" t="s">
        <v>432</v>
      </c>
      <c r="E22" s="256">
        <f t="shared" si="1"/>
        <v>5424149.9400000032</v>
      </c>
      <c r="F22" s="256">
        <f t="shared" si="2"/>
        <v>0</v>
      </c>
      <c r="G22" s="253">
        <v>0</v>
      </c>
      <c r="H22" s="253">
        <v>0</v>
      </c>
      <c r="I22" s="253">
        <v>0</v>
      </c>
      <c r="J22" s="253">
        <v>0</v>
      </c>
      <c r="K22" s="253">
        <v>0</v>
      </c>
      <c r="L22" s="253">
        <v>0</v>
      </c>
      <c r="M22" s="253">
        <v>0</v>
      </c>
      <c r="N22" s="253">
        <v>0</v>
      </c>
      <c r="O22" s="253">
        <v>0</v>
      </c>
      <c r="P22" s="253">
        <v>0</v>
      </c>
      <c r="Q22" s="253">
        <v>0</v>
      </c>
      <c r="R22" s="253">
        <v>0</v>
      </c>
      <c r="S22" s="253">
        <v>0</v>
      </c>
      <c r="T22" s="253">
        <v>0</v>
      </c>
      <c r="U22" s="253">
        <v>5424149.9400000032</v>
      </c>
      <c r="V22" s="253">
        <v>1479124.9800000002</v>
      </c>
      <c r="W22" s="253">
        <v>0</v>
      </c>
      <c r="X22" s="146">
        <f t="shared" si="0"/>
        <v>2.3775000502639461E-3</v>
      </c>
      <c r="Y22" s="253">
        <v>4877396.320000004</v>
      </c>
      <c r="Z22" s="253">
        <v>457733.15999999992</v>
      </c>
      <c r="AA22" s="253">
        <v>89020.46</v>
      </c>
      <c r="AB22" s="253">
        <v>0</v>
      </c>
      <c r="AC22" s="257">
        <v>0</v>
      </c>
    </row>
    <row r="23" spans="1:29" s="144" customFormat="1" x14ac:dyDescent="0.3">
      <c r="A23" s="141"/>
      <c r="B23" s="145" t="s">
        <v>287</v>
      </c>
      <c r="C23" s="357"/>
      <c r="D23" s="162" t="s">
        <v>418</v>
      </c>
      <c r="E23" s="256">
        <f t="shared" si="1"/>
        <v>7740952.8800000008</v>
      </c>
      <c r="F23" s="256">
        <f t="shared" si="2"/>
        <v>0</v>
      </c>
      <c r="G23" s="253">
        <v>0</v>
      </c>
      <c r="H23" s="253">
        <v>0</v>
      </c>
      <c r="I23" s="253">
        <v>0</v>
      </c>
      <c r="J23" s="253">
        <v>0</v>
      </c>
      <c r="K23" s="253">
        <v>0</v>
      </c>
      <c r="L23" s="253">
        <v>0</v>
      </c>
      <c r="M23" s="253">
        <v>0</v>
      </c>
      <c r="N23" s="253">
        <v>0</v>
      </c>
      <c r="O23" s="253">
        <v>0</v>
      </c>
      <c r="P23" s="253">
        <v>0</v>
      </c>
      <c r="Q23" s="253">
        <v>0</v>
      </c>
      <c r="R23" s="253">
        <v>0</v>
      </c>
      <c r="S23" s="253">
        <v>0</v>
      </c>
      <c r="T23" s="253">
        <v>0</v>
      </c>
      <c r="U23" s="253">
        <v>7740952.8800000008</v>
      </c>
      <c r="V23" s="253">
        <v>3264425.2100000009</v>
      </c>
      <c r="W23" s="253">
        <v>0</v>
      </c>
      <c r="X23" s="146">
        <f t="shared" si="0"/>
        <v>3.3929954121605329E-3</v>
      </c>
      <c r="Y23" s="253">
        <v>6304705.0999999987</v>
      </c>
      <c r="Z23" s="253">
        <v>1170780.8400000001</v>
      </c>
      <c r="AA23" s="253">
        <v>265466.94</v>
      </c>
      <c r="AB23" s="253">
        <v>0</v>
      </c>
      <c r="AC23" s="257">
        <v>0</v>
      </c>
    </row>
    <row r="24" spans="1:29" s="144" customFormat="1" x14ac:dyDescent="0.3">
      <c r="A24" s="141"/>
      <c r="B24" s="145" t="s">
        <v>288</v>
      </c>
      <c r="C24" s="357"/>
      <c r="D24" s="162" t="s">
        <v>433</v>
      </c>
      <c r="E24" s="256">
        <f t="shared" si="1"/>
        <v>4710361.4600000018</v>
      </c>
      <c r="F24" s="256">
        <f t="shared" si="2"/>
        <v>0</v>
      </c>
      <c r="G24" s="253">
        <v>0</v>
      </c>
      <c r="H24" s="253">
        <v>0</v>
      </c>
      <c r="I24" s="253">
        <v>0</v>
      </c>
      <c r="J24" s="253">
        <v>0</v>
      </c>
      <c r="K24" s="253">
        <v>0</v>
      </c>
      <c r="L24" s="253">
        <v>0</v>
      </c>
      <c r="M24" s="253">
        <v>0</v>
      </c>
      <c r="N24" s="253">
        <v>0</v>
      </c>
      <c r="O24" s="253">
        <v>0</v>
      </c>
      <c r="P24" s="253">
        <v>0</v>
      </c>
      <c r="Q24" s="253">
        <v>0</v>
      </c>
      <c r="R24" s="253">
        <v>0</v>
      </c>
      <c r="S24" s="253">
        <v>0</v>
      </c>
      <c r="T24" s="253">
        <v>0</v>
      </c>
      <c r="U24" s="253">
        <v>4710361.4600000018</v>
      </c>
      <c r="V24" s="253">
        <v>839859.9800000001</v>
      </c>
      <c r="W24" s="253">
        <v>0</v>
      </c>
      <c r="X24" s="146">
        <f t="shared" si="0"/>
        <v>2.0646340406864474E-3</v>
      </c>
      <c r="Y24" s="253">
        <v>4620864.7800000012</v>
      </c>
      <c r="Z24" s="253">
        <v>89496.68</v>
      </c>
      <c r="AA24" s="253">
        <v>0</v>
      </c>
      <c r="AB24" s="253">
        <v>0</v>
      </c>
      <c r="AC24" s="257">
        <v>0</v>
      </c>
    </row>
    <row r="25" spans="1:29" s="144" customFormat="1" x14ac:dyDescent="0.3">
      <c r="B25" s="145" t="s">
        <v>289</v>
      </c>
      <c r="C25" s="357"/>
      <c r="D25" s="162" t="s">
        <v>398</v>
      </c>
      <c r="E25" s="256">
        <f t="shared" si="1"/>
        <v>108841393.7108611</v>
      </c>
      <c r="F25" s="256">
        <f t="shared" si="2"/>
        <v>28934485.889286999</v>
      </c>
      <c r="G25" s="253">
        <v>536995.26429600001</v>
      </c>
      <c r="H25" s="253">
        <v>0</v>
      </c>
      <c r="I25" s="253">
        <v>8843678.604638001</v>
      </c>
      <c r="J25" s="253">
        <v>0</v>
      </c>
      <c r="K25" s="253">
        <v>0</v>
      </c>
      <c r="L25" s="253">
        <v>2680590</v>
      </c>
      <c r="M25" s="253">
        <v>8104996.3365740012</v>
      </c>
      <c r="N25" s="253">
        <v>742855.92848699994</v>
      </c>
      <c r="O25" s="253">
        <v>1048096.4144199999</v>
      </c>
      <c r="P25" s="253">
        <v>2397365.1100000003</v>
      </c>
      <c r="Q25" s="253">
        <v>3829372.9236599999</v>
      </c>
      <c r="R25" s="253">
        <v>750535.30721200001</v>
      </c>
      <c r="S25" s="253">
        <v>26326113.629286997</v>
      </c>
      <c r="T25" s="253">
        <v>0</v>
      </c>
      <c r="U25" s="253">
        <v>79906907.821574107</v>
      </c>
      <c r="V25" s="253">
        <v>56391097.321574055</v>
      </c>
      <c r="W25" s="253">
        <v>0</v>
      </c>
      <c r="X25" s="146">
        <f t="shared" si="0"/>
        <v>4.7707091780425606E-2</v>
      </c>
      <c r="Y25" s="253">
        <v>72754594.246592045</v>
      </c>
      <c r="Z25" s="253">
        <v>34209533.947996996</v>
      </c>
      <c r="AA25" s="253">
        <v>1877265.516272</v>
      </c>
      <c r="AB25" s="253">
        <v>0</v>
      </c>
      <c r="AC25" s="257">
        <v>3.734578623670155</v>
      </c>
    </row>
    <row r="26" spans="1:29" s="144" customFormat="1" x14ac:dyDescent="0.3">
      <c r="B26" s="145" t="s">
        <v>290</v>
      </c>
      <c r="C26" s="357"/>
      <c r="D26" s="162" t="s">
        <v>434</v>
      </c>
      <c r="E26" s="256">
        <f t="shared" si="1"/>
        <v>9786450.6899999995</v>
      </c>
      <c r="F26" s="256">
        <f t="shared" si="2"/>
        <v>164840.93</v>
      </c>
      <c r="G26" s="253">
        <v>0</v>
      </c>
      <c r="H26" s="253">
        <v>0</v>
      </c>
      <c r="I26" s="253">
        <v>0</v>
      </c>
      <c r="J26" s="253">
        <v>0</v>
      </c>
      <c r="K26" s="253">
        <v>0</v>
      </c>
      <c r="L26" s="253">
        <v>0</v>
      </c>
      <c r="M26" s="253">
        <v>164840.93</v>
      </c>
      <c r="N26" s="253">
        <v>0</v>
      </c>
      <c r="O26" s="253">
        <v>0</v>
      </c>
      <c r="P26" s="253">
        <v>0</v>
      </c>
      <c r="Q26" s="253">
        <v>0</v>
      </c>
      <c r="R26" s="253">
        <v>0</v>
      </c>
      <c r="S26" s="253">
        <v>164840.93</v>
      </c>
      <c r="T26" s="253">
        <v>0</v>
      </c>
      <c r="U26" s="253">
        <v>9621609.7599999998</v>
      </c>
      <c r="V26" s="253">
        <v>1923230.7600000002</v>
      </c>
      <c r="W26" s="253">
        <v>0</v>
      </c>
      <c r="X26" s="146">
        <f t="shared" si="0"/>
        <v>4.2895729772876841E-3</v>
      </c>
      <c r="Y26" s="253">
        <v>9432968.2400000002</v>
      </c>
      <c r="Z26" s="253">
        <v>293482.45</v>
      </c>
      <c r="AA26" s="253">
        <v>60000</v>
      </c>
      <c r="AB26" s="253">
        <v>0</v>
      </c>
      <c r="AC26" s="257">
        <v>3.8191780821917809</v>
      </c>
    </row>
    <row r="27" spans="1:29" s="144" customFormat="1" x14ac:dyDescent="0.3">
      <c r="B27" s="145" t="s">
        <v>291</v>
      </c>
      <c r="C27" s="357"/>
      <c r="D27" s="162" t="s">
        <v>397</v>
      </c>
      <c r="E27" s="256">
        <f t="shared" si="1"/>
        <v>17808400.73</v>
      </c>
      <c r="F27" s="256">
        <f t="shared" si="2"/>
        <v>283655.59999999998</v>
      </c>
      <c r="G27" s="253">
        <v>0</v>
      </c>
      <c r="H27" s="253">
        <v>0</v>
      </c>
      <c r="I27" s="253">
        <v>0</v>
      </c>
      <c r="J27" s="253">
        <v>0</v>
      </c>
      <c r="K27" s="253">
        <v>0</v>
      </c>
      <c r="L27" s="253">
        <v>0</v>
      </c>
      <c r="M27" s="253">
        <v>283655.59999999998</v>
      </c>
      <c r="N27" s="253">
        <v>0</v>
      </c>
      <c r="O27" s="253">
        <v>0</v>
      </c>
      <c r="P27" s="253">
        <v>0</v>
      </c>
      <c r="Q27" s="253">
        <v>0</v>
      </c>
      <c r="R27" s="253">
        <v>0</v>
      </c>
      <c r="S27" s="253">
        <v>258806.94</v>
      </c>
      <c r="T27" s="253">
        <v>0</v>
      </c>
      <c r="U27" s="253">
        <v>17524745.129999999</v>
      </c>
      <c r="V27" s="253">
        <v>9983221.9900000021</v>
      </c>
      <c r="W27" s="253">
        <v>0</v>
      </c>
      <c r="X27" s="146">
        <f t="shared" si="0"/>
        <v>7.8057343729505142E-3</v>
      </c>
      <c r="Y27" s="253">
        <v>11928436.769999996</v>
      </c>
      <c r="Z27" s="253">
        <v>5519682.4700000007</v>
      </c>
      <c r="AA27" s="253">
        <v>360281.49</v>
      </c>
      <c r="AB27" s="253">
        <v>0</v>
      </c>
      <c r="AC27" s="257">
        <v>5.8341348842345901</v>
      </c>
    </row>
    <row r="28" spans="1:29" s="144" customFormat="1" x14ac:dyDescent="0.3">
      <c r="B28" s="145" t="s">
        <v>292</v>
      </c>
      <c r="C28" s="357"/>
      <c r="D28" s="162" t="s">
        <v>435</v>
      </c>
      <c r="E28" s="256">
        <f t="shared" si="1"/>
        <v>4158030.0400000005</v>
      </c>
      <c r="F28" s="256">
        <f t="shared" si="2"/>
        <v>0</v>
      </c>
      <c r="G28" s="253">
        <v>0</v>
      </c>
      <c r="H28" s="253">
        <v>0</v>
      </c>
      <c r="I28" s="253">
        <v>0</v>
      </c>
      <c r="J28" s="253">
        <v>0</v>
      </c>
      <c r="K28" s="253">
        <v>0</v>
      </c>
      <c r="L28" s="253">
        <v>0</v>
      </c>
      <c r="M28" s="253">
        <v>0</v>
      </c>
      <c r="N28" s="253">
        <v>0</v>
      </c>
      <c r="O28" s="253">
        <v>0</v>
      </c>
      <c r="P28" s="253">
        <v>0</v>
      </c>
      <c r="Q28" s="253">
        <v>0</v>
      </c>
      <c r="R28" s="253">
        <v>0</v>
      </c>
      <c r="S28" s="253">
        <v>0</v>
      </c>
      <c r="T28" s="253">
        <v>0</v>
      </c>
      <c r="U28" s="253">
        <v>4158030.0400000005</v>
      </c>
      <c r="V28" s="253">
        <v>617598.82000000007</v>
      </c>
      <c r="W28" s="253">
        <v>0</v>
      </c>
      <c r="X28" s="146">
        <f t="shared" si="0"/>
        <v>1.8225374922248173E-3</v>
      </c>
      <c r="Y28" s="253">
        <v>4032692.4400000009</v>
      </c>
      <c r="Z28" s="253">
        <v>125337.59999999999</v>
      </c>
      <c r="AA28" s="253">
        <v>0</v>
      </c>
      <c r="AB28" s="253">
        <v>0</v>
      </c>
      <c r="AC28" s="257">
        <v>0</v>
      </c>
    </row>
    <row r="29" spans="1:29" s="144" customFormat="1" x14ac:dyDescent="0.3">
      <c r="B29" s="145" t="s">
        <v>293</v>
      </c>
      <c r="C29" s="357"/>
      <c r="D29" s="162" t="s">
        <v>445</v>
      </c>
      <c r="E29" s="256">
        <f t="shared" si="1"/>
        <v>1245908.99</v>
      </c>
      <c r="F29" s="256">
        <f t="shared" si="2"/>
        <v>0</v>
      </c>
      <c r="G29" s="253">
        <v>0</v>
      </c>
      <c r="H29" s="253">
        <v>0</v>
      </c>
      <c r="I29" s="253">
        <v>0</v>
      </c>
      <c r="J29" s="253">
        <v>0</v>
      </c>
      <c r="K29" s="253">
        <v>0</v>
      </c>
      <c r="L29" s="253">
        <v>0</v>
      </c>
      <c r="M29" s="253">
        <v>0</v>
      </c>
      <c r="N29" s="253">
        <v>0</v>
      </c>
      <c r="O29" s="253">
        <v>0</v>
      </c>
      <c r="P29" s="253">
        <v>0</v>
      </c>
      <c r="Q29" s="253">
        <v>0</v>
      </c>
      <c r="R29" s="253">
        <v>0</v>
      </c>
      <c r="S29" s="253">
        <v>0</v>
      </c>
      <c r="T29" s="253">
        <v>0</v>
      </c>
      <c r="U29" s="253">
        <v>1245908.99</v>
      </c>
      <c r="V29" s="253">
        <v>555176.81000000006</v>
      </c>
      <c r="W29" s="253">
        <v>0</v>
      </c>
      <c r="X29" s="146">
        <f t="shared" si="0"/>
        <v>5.4610376171667935E-4</v>
      </c>
      <c r="Y29" s="253">
        <v>939045.32</v>
      </c>
      <c r="Z29" s="253">
        <v>306863.67000000004</v>
      </c>
      <c r="AA29" s="253">
        <v>0</v>
      </c>
      <c r="AB29" s="253">
        <v>0</v>
      </c>
      <c r="AC29" s="257">
        <v>0</v>
      </c>
    </row>
    <row r="30" spans="1:29" s="149" customFormat="1" ht="19.95" customHeight="1" x14ac:dyDescent="0.3">
      <c r="B30" s="145" t="s">
        <v>294</v>
      </c>
      <c r="C30" s="357"/>
      <c r="D30" s="162" t="s">
        <v>446</v>
      </c>
      <c r="E30" s="256">
        <f t="shared" si="1"/>
        <v>1419967.0800000003</v>
      </c>
      <c r="F30" s="256">
        <f t="shared" si="2"/>
        <v>0</v>
      </c>
      <c r="G30" s="254">
        <v>0</v>
      </c>
      <c r="H30" s="254">
        <v>0</v>
      </c>
      <c r="I30" s="254">
        <v>0</v>
      </c>
      <c r="J30" s="254">
        <v>0</v>
      </c>
      <c r="K30" s="254">
        <v>0</v>
      </c>
      <c r="L30" s="254">
        <v>0</v>
      </c>
      <c r="M30" s="254">
        <v>0</v>
      </c>
      <c r="N30" s="254">
        <v>0</v>
      </c>
      <c r="O30" s="254">
        <v>0</v>
      </c>
      <c r="P30" s="254">
        <v>0</v>
      </c>
      <c r="Q30" s="254">
        <v>0</v>
      </c>
      <c r="R30" s="254">
        <v>0</v>
      </c>
      <c r="S30" s="254">
        <v>0</v>
      </c>
      <c r="T30" s="254">
        <v>0</v>
      </c>
      <c r="U30" s="254">
        <v>1419967.0800000003</v>
      </c>
      <c r="V30" s="254">
        <v>153968.31</v>
      </c>
      <c r="W30" s="254">
        <v>0</v>
      </c>
      <c r="X30" s="146">
        <f t="shared" si="0"/>
        <v>6.2239647528496372E-4</v>
      </c>
      <c r="Y30" s="254">
        <v>1329967.08</v>
      </c>
      <c r="Z30" s="254">
        <v>90000</v>
      </c>
      <c r="AA30" s="254">
        <v>0</v>
      </c>
      <c r="AB30" s="254">
        <v>0</v>
      </c>
      <c r="AC30" s="258">
        <v>0</v>
      </c>
    </row>
    <row r="31" spans="1:29" s="144" customFormat="1" x14ac:dyDescent="0.3">
      <c r="B31" s="145" t="s">
        <v>295</v>
      </c>
      <c r="C31" s="357"/>
      <c r="D31" s="162" t="s">
        <v>396</v>
      </c>
      <c r="E31" s="256">
        <f t="shared" si="1"/>
        <v>4988216.4299999988</v>
      </c>
      <c r="F31" s="256">
        <f t="shared" si="2"/>
        <v>0</v>
      </c>
      <c r="G31" s="253">
        <v>0</v>
      </c>
      <c r="H31" s="253">
        <v>0</v>
      </c>
      <c r="I31" s="253">
        <v>0</v>
      </c>
      <c r="J31" s="253">
        <v>0</v>
      </c>
      <c r="K31" s="253">
        <v>0</v>
      </c>
      <c r="L31" s="253">
        <v>0</v>
      </c>
      <c r="M31" s="253">
        <v>0</v>
      </c>
      <c r="N31" s="253">
        <v>0</v>
      </c>
      <c r="O31" s="253">
        <v>0</v>
      </c>
      <c r="P31" s="253">
        <v>0</v>
      </c>
      <c r="Q31" s="253">
        <v>0</v>
      </c>
      <c r="R31" s="253">
        <v>0</v>
      </c>
      <c r="S31" s="253">
        <v>0</v>
      </c>
      <c r="T31" s="253">
        <v>0</v>
      </c>
      <c r="U31" s="253">
        <v>4988216.4299999988</v>
      </c>
      <c r="V31" s="253">
        <v>1793736.9199999997</v>
      </c>
      <c r="W31" s="253">
        <v>0</v>
      </c>
      <c r="X31" s="146">
        <f t="shared" si="0"/>
        <v>2.1864227472023811E-3</v>
      </c>
      <c r="Y31" s="253">
        <v>4565839.0900000026</v>
      </c>
      <c r="Z31" s="253">
        <v>292882.10000000003</v>
      </c>
      <c r="AA31" s="253">
        <v>129495.24</v>
      </c>
      <c r="AB31" s="253">
        <v>0</v>
      </c>
      <c r="AC31" s="257">
        <v>0</v>
      </c>
    </row>
    <row r="32" spans="1:29" s="144" customFormat="1" x14ac:dyDescent="0.3">
      <c r="B32" s="145" t="s">
        <v>296</v>
      </c>
      <c r="C32" s="358"/>
      <c r="D32" s="162" t="s">
        <v>413</v>
      </c>
      <c r="E32" s="256">
        <f t="shared" si="1"/>
        <v>16394657.029999994</v>
      </c>
      <c r="F32" s="256">
        <f t="shared" si="2"/>
        <v>63000.869999999995</v>
      </c>
      <c r="G32" s="253">
        <v>13000.869999999999</v>
      </c>
      <c r="H32" s="253">
        <v>0</v>
      </c>
      <c r="I32" s="253">
        <v>0</v>
      </c>
      <c r="J32" s="253">
        <v>0</v>
      </c>
      <c r="K32" s="253">
        <v>0</v>
      </c>
      <c r="L32" s="253">
        <v>50000</v>
      </c>
      <c r="M32" s="253">
        <v>0</v>
      </c>
      <c r="N32" s="253">
        <v>0</v>
      </c>
      <c r="O32" s="253">
        <v>0</v>
      </c>
      <c r="P32" s="253">
        <v>0</v>
      </c>
      <c r="Q32" s="253">
        <v>0</v>
      </c>
      <c r="R32" s="253">
        <v>0</v>
      </c>
      <c r="S32" s="253">
        <v>0</v>
      </c>
      <c r="T32" s="253">
        <v>0</v>
      </c>
      <c r="U32" s="253">
        <v>16331656.159999995</v>
      </c>
      <c r="V32" s="253">
        <v>5352802.049999998</v>
      </c>
      <c r="W32" s="253">
        <v>0</v>
      </c>
      <c r="X32" s="146">
        <f t="shared" si="0"/>
        <v>7.1860657142684223E-3</v>
      </c>
      <c r="Y32" s="253">
        <v>14458468.689999999</v>
      </c>
      <c r="Z32" s="253">
        <v>1696702.7900000007</v>
      </c>
      <c r="AA32" s="253">
        <v>239485.55</v>
      </c>
      <c r="AB32" s="253">
        <v>0</v>
      </c>
      <c r="AC32" s="257">
        <v>0.53172414398773982</v>
      </c>
    </row>
    <row r="33" spans="2:29" s="144" customFormat="1" x14ac:dyDescent="0.3">
      <c r="B33" s="145" t="s">
        <v>297</v>
      </c>
      <c r="C33" s="356" t="s">
        <v>366</v>
      </c>
      <c r="D33" s="162" t="s">
        <v>412</v>
      </c>
      <c r="E33" s="256">
        <f t="shared" si="1"/>
        <v>6050720.6400000043</v>
      </c>
      <c r="F33" s="256">
        <f t="shared" si="2"/>
        <v>35773.410000000003</v>
      </c>
      <c r="G33" s="253">
        <v>35773.410000000003</v>
      </c>
      <c r="H33" s="253">
        <v>0</v>
      </c>
      <c r="I33" s="253">
        <v>0</v>
      </c>
      <c r="J33" s="253">
        <v>0</v>
      </c>
      <c r="K33" s="253">
        <v>0</v>
      </c>
      <c r="L33" s="253">
        <v>0</v>
      </c>
      <c r="M33" s="253">
        <v>0</v>
      </c>
      <c r="N33" s="253">
        <v>0</v>
      </c>
      <c r="O33" s="253">
        <v>0</v>
      </c>
      <c r="P33" s="253">
        <v>0</v>
      </c>
      <c r="Q33" s="253">
        <v>0</v>
      </c>
      <c r="R33" s="253">
        <v>0</v>
      </c>
      <c r="S33" s="253">
        <v>35773.410000000003</v>
      </c>
      <c r="T33" s="253">
        <v>0</v>
      </c>
      <c r="U33" s="253">
        <v>6014947.2300000042</v>
      </c>
      <c r="V33" s="253">
        <v>1953084.47</v>
      </c>
      <c r="W33" s="253">
        <v>0</v>
      </c>
      <c r="X33" s="146">
        <f t="shared" si="0"/>
        <v>2.6521369771966698E-3</v>
      </c>
      <c r="Y33" s="253">
        <v>5925241.1400000043</v>
      </c>
      <c r="Z33" s="253">
        <v>125479.5</v>
      </c>
      <c r="AA33" s="253">
        <v>0</v>
      </c>
      <c r="AB33" s="253">
        <v>0</v>
      </c>
      <c r="AC33" s="257">
        <v>2.5835616438356164</v>
      </c>
    </row>
    <row r="34" spans="2:29" s="144" customFormat="1" x14ac:dyDescent="0.3">
      <c r="B34" s="145" t="s">
        <v>298</v>
      </c>
      <c r="C34" s="357"/>
      <c r="D34" s="162" t="s">
        <v>444</v>
      </c>
      <c r="E34" s="256">
        <f t="shared" si="1"/>
        <v>7078880.9300000006</v>
      </c>
      <c r="F34" s="256">
        <f t="shared" si="2"/>
        <v>152500</v>
      </c>
      <c r="G34" s="253">
        <v>0</v>
      </c>
      <c r="H34" s="253">
        <v>0</v>
      </c>
      <c r="I34" s="253">
        <v>0</v>
      </c>
      <c r="J34" s="253">
        <v>0</v>
      </c>
      <c r="K34" s="253">
        <v>0</v>
      </c>
      <c r="L34" s="253">
        <v>0</v>
      </c>
      <c r="M34" s="253">
        <v>152500</v>
      </c>
      <c r="N34" s="253">
        <v>0</v>
      </c>
      <c r="O34" s="253">
        <v>0</v>
      </c>
      <c r="P34" s="253">
        <v>0</v>
      </c>
      <c r="Q34" s="253">
        <v>0</v>
      </c>
      <c r="R34" s="253">
        <v>0</v>
      </c>
      <c r="S34" s="253">
        <v>152500</v>
      </c>
      <c r="T34" s="253">
        <v>0</v>
      </c>
      <c r="U34" s="253">
        <v>6926380.9300000006</v>
      </c>
      <c r="V34" s="253">
        <v>4530278.7200000007</v>
      </c>
      <c r="W34" s="253">
        <v>0</v>
      </c>
      <c r="X34" s="146">
        <f t="shared" si="0"/>
        <v>3.102797664713428E-3</v>
      </c>
      <c r="Y34" s="253">
        <v>6676610.6500000013</v>
      </c>
      <c r="Z34" s="253">
        <v>174206.16</v>
      </c>
      <c r="AA34" s="253">
        <v>228064.12</v>
      </c>
      <c r="AB34" s="253">
        <v>0</v>
      </c>
      <c r="AC34" s="257">
        <v>1.3205479452054794</v>
      </c>
    </row>
    <row r="35" spans="2:29" s="144" customFormat="1" x14ac:dyDescent="0.3">
      <c r="B35" s="145" t="s">
        <v>299</v>
      </c>
      <c r="C35" s="357"/>
      <c r="D35" s="162" t="s">
        <v>450</v>
      </c>
      <c r="E35" s="256">
        <f t="shared" si="1"/>
        <v>31596661.310097974</v>
      </c>
      <c r="F35" s="256">
        <f t="shared" si="2"/>
        <v>1858793.0041740001</v>
      </c>
      <c r="G35" s="253">
        <v>1119933.924174</v>
      </c>
      <c r="H35" s="253">
        <v>0</v>
      </c>
      <c r="I35" s="253">
        <v>450000</v>
      </c>
      <c r="J35" s="253">
        <v>0</v>
      </c>
      <c r="K35" s="253">
        <v>0</v>
      </c>
      <c r="L35" s="253">
        <v>0</v>
      </c>
      <c r="M35" s="253">
        <v>288859.07999999996</v>
      </c>
      <c r="N35" s="253">
        <v>0</v>
      </c>
      <c r="O35" s="253">
        <v>0</v>
      </c>
      <c r="P35" s="253">
        <v>0</v>
      </c>
      <c r="Q35" s="253">
        <v>0</v>
      </c>
      <c r="R35" s="253">
        <v>0</v>
      </c>
      <c r="S35" s="253">
        <v>1858793.0041740001</v>
      </c>
      <c r="T35" s="253">
        <v>0</v>
      </c>
      <c r="U35" s="253">
        <v>29737868.305923972</v>
      </c>
      <c r="V35" s="253">
        <v>21614340.975923989</v>
      </c>
      <c r="W35" s="253">
        <v>22214.86</v>
      </c>
      <c r="X35" s="146">
        <f t="shared" si="0"/>
        <v>1.3849370810890741E-2</v>
      </c>
      <c r="Y35" s="253">
        <v>27081277.565840006</v>
      </c>
      <c r="Z35" s="253">
        <v>4515383.7442579996</v>
      </c>
      <c r="AA35" s="253">
        <v>0</v>
      </c>
      <c r="AB35" s="253">
        <v>0</v>
      </c>
      <c r="AC35" s="257">
        <v>2.5414129757611197</v>
      </c>
    </row>
    <row r="36" spans="2:29" s="144" customFormat="1" x14ac:dyDescent="0.3">
      <c r="B36" s="145" t="s">
        <v>300</v>
      </c>
      <c r="C36" s="357"/>
      <c r="D36" s="162" t="s">
        <v>451</v>
      </c>
      <c r="E36" s="256">
        <f t="shared" si="1"/>
        <v>25390680.490000006</v>
      </c>
      <c r="F36" s="256">
        <f t="shared" si="2"/>
        <v>115674.97</v>
      </c>
      <c r="G36" s="253">
        <v>0</v>
      </c>
      <c r="H36" s="253">
        <v>0</v>
      </c>
      <c r="I36" s="253">
        <v>0</v>
      </c>
      <c r="J36" s="253">
        <v>0</v>
      </c>
      <c r="K36" s="253">
        <v>0</v>
      </c>
      <c r="L36" s="253">
        <v>0</v>
      </c>
      <c r="M36" s="253">
        <v>115674.97</v>
      </c>
      <c r="N36" s="253">
        <v>0</v>
      </c>
      <c r="O36" s="253">
        <v>0</v>
      </c>
      <c r="P36" s="253">
        <v>0</v>
      </c>
      <c r="Q36" s="253">
        <v>0</v>
      </c>
      <c r="R36" s="253">
        <v>0</v>
      </c>
      <c r="S36" s="253">
        <v>115674.97</v>
      </c>
      <c r="T36" s="253">
        <v>0</v>
      </c>
      <c r="U36" s="253">
        <v>25275005.520000007</v>
      </c>
      <c r="V36" s="253">
        <v>18568307.589999989</v>
      </c>
      <c r="W36" s="253">
        <v>0</v>
      </c>
      <c r="X36" s="146">
        <f t="shared" si="0"/>
        <v>1.1129180573723368E-2</v>
      </c>
      <c r="Y36" s="253">
        <v>21873576.309999987</v>
      </c>
      <c r="Z36" s="253">
        <v>3409110.32</v>
      </c>
      <c r="AA36" s="253">
        <v>107993.86</v>
      </c>
      <c r="AB36" s="253">
        <v>0</v>
      </c>
      <c r="AC36" s="257">
        <v>4.7123287671232879</v>
      </c>
    </row>
    <row r="37" spans="2:29" s="144" customFormat="1" x14ac:dyDescent="0.3">
      <c r="B37" s="145" t="s">
        <v>301</v>
      </c>
      <c r="C37" s="357"/>
      <c r="D37" s="162" t="s">
        <v>411</v>
      </c>
      <c r="E37" s="256">
        <f t="shared" si="1"/>
        <v>16098138.710000005</v>
      </c>
      <c r="F37" s="256">
        <f t="shared" si="2"/>
        <v>0</v>
      </c>
      <c r="G37" s="253">
        <v>0</v>
      </c>
      <c r="H37" s="253">
        <v>0</v>
      </c>
      <c r="I37" s="253">
        <v>0</v>
      </c>
      <c r="J37" s="253">
        <v>0</v>
      </c>
      <c r="K37" s="253">
        <v>0</v>
      </c>
      <c r="L37" s="253">
        <v>0</v>
      </c>
      <c r="M37" s="253">
        <v>0</v>
      </c>
      <c r="N37" s="253">
        <v>0</v>
      </c>
      <c r="O37" s="253">
        <v>0</v>
      </c>
      <c r="P37" s="253">
        <v>0</v>
      </c>
      <c r="Q37" s="253">
        <v>0</v>
      </c>
      <c r="R37" s="253">
        <v>0</v>
      </c>
      <c r="S37" s="253">
        <v>0</v>
      </c>
      <c r="T37" s="253">
        <v>0</v>
      </c>
      <c r="U37" s="253">
        <v>16098138.710000005</v>
      </c>
      <c r="V37" s="253">
        <v>9036931.8400000036</v>
      </c>
      <c r="W37" s="253">
        <v>0</v>
      </c>
      <c r="X37" s="146">
        <f t="shared" si="0"/>
        <v>7.0560965341199553E-3</v>
      </c>
      <c r="Y37" s="253">
        <v>14079995.840000002</v>
      </c>
      <c r="Z37" s="253">
        <v>1878484.4100000001</v>
      </c>
      <c r="AA37" s="253">
        <v>139658.46</v>
      </c>
      <c r="AB37" s="253">
        <v>0</v>
      </c>
      <c r="AC37" s="257">
        <v>0</v>
      </c>
    </row>
    <row r="38" spans="2:29" s="144" customFormat="1" x14ac:dyDescent="0.3">
      <c r="B38" s="145" t="s">
        <v>302</v>
      </c>
      <c r="C38" s="357"/>
      <c r="D38" s="162" t="s">
        <v>452</v>
      </c>
      <c r="E38" s="256">
        <f t="shared" si="1"/>
        <v>41804742.650000051</v>
      </c>
      <c r="F38" s="256">
        <f t="shared" si="2"/>
        <v>704792.13</v>
      </c>
      <c r="G38" s="253">
        <v>704792.13</v>
      </c>
      <c r="H38" s="253">
        <v>0</v>
      </c>
      <c r="I38" s="253">
        <v>0</v>
      </c>
      <c r="J38" s="253">
        <v>0</v>
      </c>
      <c r="K38" s="253">
        <v>0</v>
      </c>
      <c r="L38" s="253">
        <v>0</v>
      </c>
      <c r="M38" s="253">
        <v>0</v>
      </c>
      <c r="N38" s="253">
        <v>0</v>
      </c>
      <c r="O38" s="253">
        <v>0</v>
      </c>
      <c r="P38" s="253">
        <v>0</v>
      </c>
      <c r="Q38" s="253">
        <v>0</v>
      </c>
      <c r="R38" s="253">
        <v>0</v>
      </c>
      <c r="S38" s="253">
        <v>696811.82</v>
      </c>
      <c r="T38" s="253">
        <v>0</v>
      </c>
      <c r="U38" s="253">
        <v>41099950.520000048</v>
      </c>
      <c r="V38" s="253">
        <v>36449053.520000011</v>
      </c>
      <c r="W38" s="253">
        <v>0</v>
      </c>
      <c r="X38" s="146">
        <f t="shared" si="0"/>
        <v>1.8323751896808071E-2</v>
      </c>
      <c r="Y38" s="253">
        <v>40740807.010000043</v>
      </c>
      <c r="Z38" s="253">
        <v>891002.35</v>
      </c>
      <c r="AA38" s="253">
        <v>172933.29</v>
      </c>
      <c r="AB38" s="253">
        <v>0</v>
      </c>
      <c r="AC38" s="257">
        <v>1.9043644865431788</v>
      </c>
    </row>
    <row r="39" spans="2:29" s="144" customFormat="1" x14ac:dyDescent="0.3">
      <c r="B39" s="145" t="s">
        <v>303</v>
      </c>
      <c r="C39" s="357"/>
      <c r="D39" s="162" t="s">
        <v>410</v>
      </c>
      <c r="E39" s="256">
        <f t="shared" si="1"/>
        <v>921.2</v>
      </c>
      <c r="F39" s="256">
        <f t="shared" si="2"/>
        <v>0</v>
      </c>
      <c r="G39" s="253">
        <v>0</v>
      </c>
      <c r="H39" s="253">
        <v>0</v>
      </c>
      <c r="I39" s="253">
        <v>0</v>
      </c>
      <c r="J39" s="253">
        <v>0</v>
      </c>
      <c r="K39" s="253">
        <v>0</v>
      </c>
      <c r="L39" s="253">
        <v>0</v>
      </c>
      <c r="M39" s="253">
        <v>0</v>
      </c>
      <c r="N39" s="253">
        <v>0</v>
      </c>
      <c r="O39" s="253">
        <v>0</v>
      </c>
      <c r="P39" s="253">
        <v>0</v>
      </c>
      <c r="Q39" s="253">
        <v>0</v>
      </c>
      <c r="R39" s="253">
        <v>0</v>
      </c>
      <c r="S39" s="253">
        <v>0</v>
      </c>
      <c r="T39" s="253">
        <v>0</v>
      </c>
      <c r="U39" s="253">
        <v>921.2</v>
      </c>
      <c r="V39" s="253">
        <v>0</v>
      </c>
      <c r="W39" s="253">
        <v>0</v>
      </c>
      <c r="X39" s="146">
        <f t="shared" si="0"/>
        <v>4.0377811648457969E-7</v>
      </c>
      <c r="Y39" s="253">
        <v>921.2</v>
      </c>
      <c r="Z39" s="253">
        <v>0</v>
      </c>
      <c r="AA39" s="253">
        <v>0</v>
      </c>
      <c r="AB39" s="253">
        <v>0</v>
      </c>
      <c r="AC39" s="257">
        <v>0</v>
      </c>
    </row>
    <row r="40" spans="2:29" s="144" customFormat="1" x14ac:dyDescent="0.3">
      <c r="B40" s="145" t="s">
        <v>304</v>
      </c>
      <c r="C40" s="357"/>
      <c r="D40" s="162" t="s">
        <v>409</v>
      </c>
      <c r="E40" s="256">
        <f t="shared" si="1"/>
        <v>19845887.049999997</v>
      </c>
      <c r="F40" s="256">
        <f t="shared" si="2"/>
        <v>1898763.3199999998</v>
      </c>
      <c r="G40" s="253">
        <v>587688.29999999993</v>
      </c>
      <c r="H40" s="253">
        <v>0</v>
      </c>
      <c r="I40" s="253">
        <v>355811.70999999996</v>
      </c>
      <c r="J40" s="253">
        <v>0</v>
      </c>
      <c r="K40" s="253">
        <v>0</v>
      </c>
      <c r="L40" s="253">
        <v>0</v>
      </c>
      <c r="M40" s="253">
        <v>419387.08999999997</v>
      </c>
      <c r="N40" s="253">
        <v>0</v>
      </c>
      <c r="O40" s="253">
        <v>0</v>
      </c>
      <c r="P40" s="253">
        <v>342956.87</v>
      </c>
      <c r="Q40" s="253">
        <v>0</v>
      </c>
      <c r="R40" s="253">
        <v>192919.34999999998</v>
      </c>
      <c r="S40" s="253">
        <v>1344459.5100000002</v>
      </c>
      <c r="T40" s="253">
        <v>0</v>
      </c>
      <c r="U40" s="253">
        <v>17947123.729999997</v>
      </c>
      <c r="V40" s="253">
        <v>11719752.879999999</v>
      </c>
      <c r="W40" s="253">
        <v>8447.4</v>
      </c>
      <c r="X40" s="146">
        <f t="shared" si="0"/>
        <v>8.6988003615009885E-3</v>
      </c>
      <c r="Y40" s="253">
        <v>17358607.71000002</v>
      </c>
      <c r="Z40" s="253">
        <v>2487279.3400000003</v>
      </c>
      <c r="AA40" s="253">
        <v>0</v>
      </c>
      <c r="AB40" s="253">
        <v>0</v>
      </c>
      <c r="AC40" s="257">
        <v>2.162474251651044</v>
      </c>
    </row>
    <row r="41" spans="2:29" s="144" customFormat="1" x14ac:dyDescent="0.3">
      <c r="B41" s="145" t="s">
        <v>305</v>
      </c>
      <c r="C41" s="358"/>
      <c r="D41" s="162" t="s">
        <v>953</v>
      </c>
      <c r="E41" s="256">
        <f t="shared" si="1"/>
        <v>11169391.160000002</v>
      </c>
      <c r="F41" s="256">
        <f t="shared" si="2"/>
        <v>745404.78</v>
      </c>
      <c r="G41" s="253">
        <v>591825.02</v>
      </c>
      <c r="H41" s="253">
        <v>0</v>
      </c>
      <c r="I41" s="253">
        <v>0</v>
      </c>
      <c r="J41" s="253">
        <v>0</v>
      </c>
      <c r="K41" s="253">
        <v>0</v>
      </c>
      <c r="L41" s="253">
        <v>0</v>
      </c>
      <c r="M41" s="253">
        <v>153579.76</v>
      </c>
      <c r="N41" s="253">
        <v>0</v>
      </c>
      <c r="O41" s="253">
        <v>0</v>
      </c>
      <c r="P41" s="253">
        <v>0</v>
      </c>
      <c r="Q41" s="253">
        <v>0</v>
      </c>
      <c r="R41" s="253">
        <v>0</v>
      </c>
      <c r="S41" s="253">
        <v>745404.78</v>
      </c>
      <c r="T41" s="253">
        <v>0</v>
      </c>
      <c r="U41" s="253">
        <v>10423986.380000003</v>
      </c>
      <c r="V41" s="253">
        <v>6002802.1400000006</v>
      </c>
      <c r="W41" s="253">
        <v>58758.57</v>
      </c>
      <c r="X41" s="146">
        <f t="shared" ref="X41:X79" si="3">E41/$E$79</f>
        <v>4.8957400400177105E-3</v>
      </c>
      <c r="Y41" s="253">
        <v>10483115.069999998</v>
      </c>
      <c r="Z41" s="253">
        <v>513505.13</v>
      </c>
      <c r="AA41" s="253">
        <v>172770.96</v>
      </c>
      <c r="AB41" s="253">
        <v>0</v>
      </c>
      <c r="AC41" s="257">
        <v>3.2697666101061684</v>
      </c>
    </row>
    <row r="42" spans="2:29" s="144" customFormat="1" x14ac:dyDescent="0.3">
      <c r="B42" s="145" t="s">
        <v>306</v>
      </c>
      <c r="C42" s="356" t="s">
        <v>367</v>
      </c>
      <c r="D42" s="162" t="s">
        <v>415</v>
      </c>
      <c r="E42" s="256">
        <f t="shared" si="1"/>
        <v>9657870.7629539967</v>
      </c>
      <c r="F42" s="256">
        <f t="shared" si="2"/>
        <v>63099.87</v>
      </c>
      <c r="G42" s="253">
        <v>0</v>
      </c>
      <c r="H42" s="253">
        <v>0</v>
      </c>
      <c r="I42" s="253">
        <v>63099.87</v>
      </c>
      <c r="J42" s="253">
        <v>0</v>
      </c>
      <c r="K42" s="253">
        <v>0</v>
      </c>
      <c r="L42" s="253">
        <v>0</v>
      </c>
      <c r="M42" s="253">
        <v>0</v>
      </c>
      <c r="N42" s="253">
        <v>0</v>
      </c>
      <c r="O42" s="253">
        <v>0</v>
      </c>
      <c r="P42" s="253">
        <v>0</v>
      </c>
      <c r="Q42" s="253">
        <v>0</v>
      </c>
      <c r="R42" s="253">
        <v>0</v>
      </c>
      <c r="S42" s="253">
        <v>63099.87</v>
      </c>
      <c r="T42" s="253">
        <v>0</v>
      </c>
      <c r="U42" s="253">
        <v>9594770.8929539975</v>
      </c>
      <c r="V42" s="253">
        <v>4668475.4329540012</v>
      </c>
      <c r="W42" s="253">
        <v>0</v>
      </c>
      <c r="X42" s="146">
        <f t="shared" si="3"/>
        <v>4.2332141401618057E-3</v>
      </c>
      <c r="Y42" s="253">
        <v>7977819.1346500013</v>
      </c>
      <c r="Z42" s="253">
        <v>1680051.6283040002</v>
      </c>
      <c r="AA42" s="253">
        <v>0</v>
      </c>
      <c r="AB42" s="253">
        <v>0</v>
      </c>
      <c r="AC42" s="257">
        <v>1.8356164383561644</v>
      </c>
    </row>
    <row r="43" spans="2:29" s="144" customFormat="1" x14ac:dyDescent="0.3">
      <c r="B43" s="145" t="s">
        <v>307</v>
      </c>
      <c r="C43" s="357"/>
      <c r="D43" s="162" t="s">
        <v>414</v>
      </c>
      <c r="E43" s="256">
        <f t="shared" si="1"/>
        <v>7106324.4700000137</v>
      </c>
      <c r="F43" s="256">
        <f t="shared" si="2"/>
        <v>107800.17</v>
      </c>
      <c r="G43" s="253">
        <v>107800.17</v>
      </c>
      <c r="H43" s="253">
        <v>0</v>
      </c>
      <c r="I43" s="253">
        <v>0</v>
      </c>
      <c r="J43" s="253">
        <v>0</v>
      </c>
      <c r="K43" s="253">
        <v>0</v>
      </c>
      <c r="L43" s="253">
        <v>0</v>
      </c>
      <c r="M43" s="253">
        <v>0</v>
      </c>
      <c r="N43" s="253">
        <v>0</v>
      </c>
      <c r="O43" s="253">
        <v>0</v>
      </c>
      <c r="P43" s="253">
        <v>0</v>
      </c>
      <c r="Q43" s="253">
        <v>0</v>
      </c>
      <c r="R43" s="253">
        <v>0</v>
      </c>
      <c r="S43" s="253">
        <v>107800.17</v>
      </c>
      <c r="T43" s="253">
        <v>0</v>
      </c>
      <c r="U43" s="253">
        <v>6998524.3000000138</v>
      </c>
      <c r="V43" s="253">
        <v>1823241.1600000001</v>
      </c>
      <c r="W43" s="253">
        <v>0</v>
      </c>
      <c r="X43" s="146">
        <f t="shared" si="3"/>
        <v>3.1148266496145074E-3</v>
      </c>
      <c r="Y43" s="253">
        <v>6536442.4700000118</v>
      </c>
      <c r="Z43" s="253">
        <v>569882</v>
      </c>
      <c r="AA43" s="253">
        <v>0</v>
      </c>
      <c r="AB43" s="253">
        <v>0</v>
      </c>
      <c r="AC43" s="257">
        <v>3.8164383561643835</v>
      </c>
    </row>
    <row r="44" spans="2:29" s="144" customFormat="1" x14ac:dyDescent="0.3">
      <c r="B44" s="145" t="s">
        <v>308</v>
      </c>
      <c r="C44" s="357"/>
      <c r="D44" s="162" t="s">
        <v>416</v>
      </c>
      <c r="E44" s="256">
        <f t="shared" si="1"/>
        <v>9085537.8899999987</v>
      </c>
      <c r="F44" s="256">
        <f t="shared" si="2"/>
        <v>12610.82</v>
      </c>
      <c r="G44" s="253">
        <v>0</v>
      </c>
      <c r="H44" s="253">
        <v>0</v>
      </c>
      <c r="I44" s="253">
        <v>12610.82</v>
      </c>
      <c r="J44" s="253">
        <v>0</v>
      </c>
      <c r="K44" s="253">
        <v>0</v>
      </c>
      <c r="L44" s="253">
        <v>0</v>
      </c>
      <c r="M44" s="253">
        <v>0</v>
      </c>
      <c r="N44" s="253">
        <v>0</v>
      </c>
      <c r="O44" s="253">
        <v>0</v>
      </c>
      <c r="P44" s="253">
        <v>0</v>
      </c>
      <c r="Q44" s="253">
        <v>0</v>
      </c>
      <c r="R44" s="253">
        <v>0</v>
      </c>
      <c r="S44" s="253">
        <v>0</v>
      </c>
      <c r="T44" s="253">
        <v>0</v>
      </c>
      <c r="U44" s="253">
        <v>9072927.0699999984</v>
      </c>
      <c r="V44" s="253">
        <v>2370277.0699999989</v>
      </c>
      <c r="W44" s="253">
        <v>0</v>
      </c>
      <c r="X44" s="146">
        <f t="shared" si="3"/>
        <v>3.9823506040745568E-3</v>
      </c>
      <c r="Y44" s="253">
        <v>8891903.1399999987</v>
      </c>
      <c r="Z44" s="253">
        <v>193634.75</v>
      </c>
      <c r="AA44" s="253">
        <v>0</v>
      </c>
      <c r="AB44" s="253">
        <v>0</v>
      </c>
      <c r="AC44" s="257">
        <v>0.78082191780821919</v>
      </c>
    </row>
    <row r="45" spans="2:29" s="144" customFormat="1" x14ac:dyDescent="0.3">
      <c r="B45" s="145" t="s">
        <v>309</v>
      </c>
      <c r="C45" s="357"/>
      <c r="D45" s="162" t="s">
        <v>407</v>
      </c>
      <c r="E45" s="256">
        <f t="shared" si="1"/>
        <v>138857932.70724297</v>
      </c>
      <c r="F45" s="256">
        <f t="shared" si="2"/>
        <v>25831584.498603001</v>
      </c>
      <c r="G45" s="253">
        <v>252113.66</v>
      </c>
      <c r="H45" s="253">
        <v>0</v>
      </c>
      <c r="I45" s="253">
        <v>2135064.4518499998</v>
      </c>
      <c r="J45" s="253">
        <v>0</v>
      </c>
      <c r="K45" s="253">
        <v>0</v>
      </c>
      <c r="L45" s="253">
        <v>407478.74</v>
      </c>
      <c r="M45" s="253">
        <v>15562909.321443001</v>
      </c>
      <c r="N45" s="253">
        <v>79466.14</v>
      </c>
      <c r="O45" s="253">
        <v>0</v>
      </c>
      <c r="P45" s="253">
        <v>0</v>
      </c>
      <c r="Q45" s="253">
        <v>1011218.5869740001</v>
      </c>
      <c r="R45" s="253">
        <v>6383333.598336</v>
      </c>
      <c r="S45" s="253">
        <v>25773445.468602996</v>
      </c>
      <c r="T45" s="253">
        <v>0</v>
      </c>
      <c r="U45" s="253">
        <v>113026348.20863996</v>
      </c>
      <c r="V45" s="253">
        <v>74901037.328639999</v>
      </c>
      <c r="W45" s="253">
        <v>0</v>
      </c>
      <c r="X45" s="146">
        <f t="shared" si="3"/>
        <v>6.0863867268207854E-2</v>
      </c>
      <c r="Y45" s="253">
        <v>119103349.36477695</v>
      </c>
      <c r="Z45" s="253">
        <v>19749971.022466</v>
      </c>
      <c r="AA45" s="253">
        <v>4612.32</v>
      </c>
      <c r="AB45" s="253">
        <v>0</v>
      </c>
      <c r="AC45" s="257">
        <v>3.620439284359743</v>
      </c>
    </row>
    <row r="46" spans="2:29" s="144" customFormat="1" x14ac:dyDescent="0.3">
      <c r="B46" s="145" t="s">
        <v>310</v>
      </c>
      <c r="C46" s="357"/>
      <c r="D46" s="162" t="s">
        <v>408</v>
      </c>
      <c r="E46" s="256">
        <f t="shared" si="1"/>
        <v>18195135.84274701</v>
      </c>
      <c r="F46" s="256">
        <f t="shared" si="2"/>
        <v>3011277.0027469997</v>
      </c>
      <c r="G46" s="253">
        <v>8928.7000000000007</v>
      </c>
      <c r="H46" s="253">
        <v>0</v>
      </c>
      <c r="I46" s="253">
        <v>649577.46</v>
      </c>
      <c r="J46" s="253">
        <v>0</v>
      </c>
      <c r="K46" s="253">
        <v>0</v>
      </c>
      <c r="L46" s="253">
        <v>0</v>
      </c>
      <c r="M46" s="253">
        <v>1402265.79</v>
      </c>
      <c r="N46" s="253">
        <v>47959.07</v>
      </c>
      <c r="O46" s="253">
        <v>0</v>
      </c>
      <c r="P46" s="253">
        <v>0</v>
      </c>
      <c r="Q46" s="253">
        <v>100116.36</v>
      </c>
      <c r="R46" s="253">
        <v>802429.62274699996</v>
      </c>
      <c r="S46" s="253">
        <v>2911029.4427469997</v>
      </c>
      <c r="T46" s="253">
        <v>0</v>
      </c>
      <c r="U46" s="253">
        <v>15183858.840000011</v>
      </c>
      <c r="V46" s="253">
        <v>9069723.5799999982</v>
      </c>
      <c r="W46" s="253">
        <v>0</v>
      </c>
      <c r="X46" s="146">
        <f t="shared" si="3"/>
        <v>7.9752471556290196E-3</v>
      </c>
      <c r="Y46" s="253">
        <v>13663900.612747014</v>
      </c>
      <c r="Z46" s="253">
        <v>3530232.9000000004</v>
      </c>
      <c r="AA46" s="253">
        <v>1001002.3300000001</v>
      </c>
      <c r="AB46" s="253">
        <v>0</v>
      </c>
      <c r="AC46" s="257">
        <v>5.0142537275081382</v>
      </c>
    </row>
    <row r="47" spans="2:29" s="144" customFormat="1" x14ac:dyDescent="0.3">
      <c r="B47" s="145" t="s">
        <v>311</v>
      </c>
      <c r="C47" s="357"/>
      <c r="D47" s="162" t="s">
        <v>443</v>
      </c>
      <c r="E47" s="256">
        <f t="shared" si="1"/>
        <v>17658967.373570997</v>
      </c>
      <c r="F47" s="256">
        <f t="shared" si="2"/>
        <v>0</v>
      </c>
      <c r="G47" s="253">
        <v>0</v>
      </c>
      <c r="H47" s="253">
        <v>0</v>
      </c>
      <c r="I47" s="253">
        <v>0</v>
      </c>
      <c r="J47" s="253">
        <v>0</v>
      </c>
      <c r="K47" s="253">
        <v>0</v>
      </c>
      <c r="L47" s="253">
        <v>0</v>
      </c>
      <c r="M47" s="253">
        <v>0</v>
      </c>
      <c r="N47" s="253">
        <v>0</v>
      </c>
      <c r="O47" s="253">
        <v>0</v>
      </c>
      <c r="P47" s="253">
        <v>0</v>
      </c>
      <c r="Q47" s="253">
        <v>0</v>
      </c>
      <c r="R47" s="253">
        <v>0</v>
      </c>
      <c r="S47" s="253">
        <v>0</v>
      </c>
      <c r="T47" s="253">
        <v>0</v>
      </c>
      <c r="U47" s="253">
        <v>17658967.373570997</v>
      </c>
      <c r="V47" s="253">
        <v>7728107.3435710026</v>
      </c>
      <c r="W47" s="253">
        <v>0</v>
      </c>
      <c r="X47" s="146">
        <f t="shared" si="3"/>
        <v>7.7402351119877791E-3</v>
      </c>
      <c r="Y47" s="253">
        <v>16411375.840000002</v>
      </c>
      <c r="Z47" s="253">
        <v>1128119.1635709999</v>
      </c>
      <c r="AA47" s="253">
        <v>119472.37</v>
      </c>
      <c r="AB47" s="253">
        <v>0</v>
      </c>
      <c r="AC47" s="257">
        <v>0</v>
      </c>
    </row>
    <row r="48" spans="2:29" s="144" customFormat="1" x14ac:dyDescent="0.3">
      <c r="B48" s="145" t="s">
        <v>312</v>
      </c>
      <c r="C48" s="358"/>
      <c r="D48" s="162" t="s">
        <v>447</v>
      </c>
      <c r="E48" s="256">
        <f t="shared" si="1"/>
        <v>0</v>
      </c>
      <c r="F48" s="256">
        <f t="shared" si="2"/>
        <v>0</v>
      </c>
      <c r="G48" s="253">
        <v>0</v>
      </c>
      <c r="H48" s="253">
        <v>0</v>
      </c>
      <c r="I48" s="253">
        <v>0</v>
      </c>
      <c r="J48" s="253">
        <v>0</v>
      </c>
      <c r="K48" s="253">
        <v>0</v>
      </c>
      <c r="L48" s="253">
        <v>0</v>
      </c>
      <c r="M48" s="253">
        <v>0</v>
      </c>
      <c r="N48" s="253">
        <v>0</v>
      </c>
      <c r="O48" s="253">
        <v>0</v>
      </c>
      <c r="P48" s="253">
        <v>0</v>
      </c>
      <c r="Q48" s="253">
        <v>0</v>
      </c>
      <c r="R48" s="253">
        <v>0</v>
      </c>
      <c r="S48" s="253">
        <v>0</v>
      </c>
      <c r="T48" s="253">
        <v>0</v>
      </c>
      <c r="U48" s="253">
        <v>0</v>
      </c>
      <c r="V48" s="253">
        <v>0</v>
      </c>
      <c r="W48" s="253">
        <v>0</v>
      </c>
      <c r="X48" s="146">
        <f t="shared" si="3"/>
        <v>0</v>
      </c>
      <c r="Y48" s="253">
        <v>0</v>
      </c>
      <c r="Z48" s="253">
        <v>0</v>
      </c>
      <c r="AA48" s="253">
        <v>0</v>
      </c>
      <c r="AB48" s="253">
        <v>0</v>
      </c>
      <c r="AC48" s="257">
        <v>0</v>
      </c>
    </row>
    <row r="49" spans="2:29" s="144" customFormat="1" x14ac:dyDescent="0.3">
      <c r="B49" s="145" t="s">
        <v>313</v>
      </c>
      <c r="C49" s="356" t="s">
        <v>368</v>
      </c>
      <c r="D49" s="162" t="s">
        <v>449</v>
      </c>
      <c r="E49" s="256">
        <f t="shared" si="1"/>
        <v>0</v>
      </c>
      <c r="F49" s="256">
        <f t="shared" si="2"/>
        <v>0</v>
      </c>
      <c r="G49" s="253">
        <v>0</v>
      </c>
      <c r="H49" s="253">
        <v>0</v>
      </c>
      <c r="I49" s="253">
        <v>0</v>
      </c>
      <c r="J49" s="253">
        <v>0</v>
      </c>
      <c r="K49" s="253">
        <v>0</v>
      </c>
      <c r="L49" s="253">
        <v>0</v>
      </c>
      <c r="M49" s="253">
        <v>0</v>
      </c>
      <c r="N49" s="253">
        <v>0</v>
      </c>
      <c r="O49" s="253">
        <v>0</v>
      </c>
      <c r="P49" s="253">
        <v>0</v>
      </c>
      <c r="Q49" s="253">
        <v>0</v>
      </c>
      <c r="R49" s="253">
        <v>0</v>
      </c>
      <c r="S49" s="253">
        <v>0</v>
      </c>
      <c r="T49" s="253">
        <v>0</v>
      </c>
      <c r="U49" s="253">
        <v>0</v>
      </c>
      <c r="V49" s="253">
        <v>0</v>
      </c>
      <c r="W49" s="253">
        <v>0</v>
      </c>
      <c r="X49" s="146">
        <f t="shared" si="3"/>
        <v>0</v>
      </c>
      <c r="Y49" s="253">
        <v>0</v>
      </c>
      <c r="Z49" s="253">
        <v>0</v>
      </c>
      <c r="AA49" s="253">
        <v>0</v>
      </c>
      <c r="AB49" s="253">
        <v>0</v>
      </c>
      <c r="AC49" s="257">
        <v>0</v>
      </c>
    </row>
    <row r="50" spans="2:29" s="144" customFormat="1" x14ac:dyDescent="0.3">
      <c r="B50" s="145" t="s">
        <v>314</v>
      </c>
      <c r="C50" s="357"/>
      <c r="D50" s="162" t="s">
        <v>442</v>
      </c>
      <c r="E50" s="256">
        <f t="shared" si="1"/>
        <v>7827537.9400000041</v>
      </c>
      <c r="F50" s="256">
        <f t="shared" si="2"/>
        <v>0</v>
      </c>
      <c r="G50" s="253">
        <v>0</v>
      </c>
      <c r="H50" s="253">
        <v>0</v>
      </c>
      <c r="I50" s="253">
        <v>0</v>
      </c>
      <c r="J50" s="253">
        <v>0</v>
      </c>
      <c r="K50" s="253">
        <v>0</v>
      </c>
      <c r="L50" s="253">
        <v>0</v>
      </c>
      <c r="M50" s="253">
        <v>0</v>
      </c>
      <c r="N50" s="253">
        <v>0</v>
      </c>
      <c r="O50" s="253">
        <v>0</v>
      </c>
      <c r="P50" s="253">
        <v>0</v>
      </c>
      <c r="Q50" s="253">
        <v>0</v>
      </c>
      <c r="R50" s="253">
        <v>0</v>
      </c>
      <c r="S50" s="253">
        <v>0</v>
      </c>
      <c r="T50" s="253">
        <v>0</v>
      </c>
      <c r="U50" s="253">
        <v>7827537.9400000041</v>
      </c>
      <c r="V50" s="253">
        <v>1886257.3699999999</v>
      </c>
      <c r="W50" s="253">
        <v>0</v>
      </c>
      <c r="X50" s="146">
        <f t="shared" si="3"/>
        <v>3.4309471625323367E-3</v>
      </c>
      <c r="Y50" s="253">
        <v>7452764.1800000034</v>
      </c>
      <c r="Z50" s="253">
        <v>292664.55</v>
      </c>
      <c r="AA50" s="253">
        <v>82109.210000000006</v>
      </c>
      <c r="AB50" s="253">
        <v>0</v>
      </c>
      <c r="AC50" s="257">
        <v>0</v>
      </c>
    </row>
    <row r="51" spans="2:29" s="144" customFormat="1" x14ac:dyDescent="0.3">
      <c r="B51" s="145" t="s">
        <v>315</v>
      </c>
      <c r="C51" s="357"/>
      <c r="D51" s="162" t="s">
        <v>448</v>
      </c>
      <c r="E51" s="256">
        <f t="shared" si="1"/>
        <v>0</v>
      </c>
      <c r="F51" s="256">
        <f t="shared" si="2"/>
        <v>0</v>
      </c>
      <c r="G51" s="253">
        <v>0</v>
      </c>
      <c r="H51" s="253">
        <v>0</v>
      </c>
      <c r="I51" s="253">
        <v>0</v>
      </c>
      <c r="J51" s="253">
        <v>0</v>
      </c>
      <c r="K51" s="253">
        <v>0</v>
      </c>
      <c r="L51" s="253">
        <v>0</v>
      </c>
      <c r="M51" s="253">
        <v>0</v>
      </c>
      <c r="N51" s="253">
        <v>0</v>
      </c>
      <c r="O51" s="253">
        <v>0</v>
      </c>
      <c r="P51" s="253">
        <v>0</v>
      </c>
      <c r="Q51" s="253">
        <v>0</v>
      </c>
      <c r="R51" s="253">
        <v>0</v>
      </c>
      <c r="S51" s="253">
        <v>0</v>
      </c>
      <c r="T51" s="253">
        <v>0</v>
      </c>
      <c r="U51" s="253">
        <v>0</v>
      </c>
      <c r="V51" s="253">
        <v>0</v>
      </c>
      <c r="W51" s="253">
        <v>0</v>
      </c>
      <c r="X51" s="146">
        <f t="shared" si="3"/>
        <v>0</v>
      </c>
      <c r="Y51" s="253">
        <v>0</v>
      </c>
      <c r="Z51" s="253">
        <v>0</v>
      </c>
      <c r="AA51" s="253">
        <v>0</v>
      </c>
      <c r="AB51" s="253">
        <v>0</v>
      </c>
      <c r="AC51" s="257">
        <v>0</v>
      </c>
    </row>
    <row r="52" spans="2:29" s="144" customFormat="1" x14ac:dyDescent="0.3">
      <c r="B52" s="145" t="s">
        <v>316</v>
      </c>
      <c r="C52" s="357"/>
      <c r="D52" s="162" t="s">
        <v>441</v>
      </c>
      <c r="E52" s="256">
        <f t="shared" si="1"/>
        <v>9478529.8800000083</v>
      </c>
      <c r="F52" s="256">
        <f t="shared" si="2"/>
        <v>33704.31</v>
      </c>
      <c r="G52" s="253">
        <v>0</v>
      </c>
      <c r="H52" s="253">
        <v>0</v>
      </c>
      <c r="I52" s="253">
        <v>11623.96</v>
      </c>
      <c r="J52" s="253">
        <v>0</v>
      </c>
      <c r="K52" s="253">
        <v>0</v>
      </c>
      <c r="L52" s="253">
        <v>0</v>
      </c>
      <c r="M52" s="253">
        <v>0</v>
      </c>
      <c r="N52" s="253">
        <v>22080.35</v>
      </c>
      <c r="O52" s="253">
        <v>0</v>
      </c>
      <c r="P52" s="253">
        <v>0</v>
      </c>
      <c r="Q52" s="253">
        <v>0</v>
      </c>
      <c r="R52" s="253">
        <v>0</v>
      </c>
      <c r="S52" s="253">
        <v>22080.35</v>
      </c>
      <c r="T52" s="253">
        <v>0</v>
      </c>
      <c r="U52" s="253">
        <v>9444825.5700000077</v>
      </c>
      <c r="V52" s="253">
        <v>4576275.7</v>
      </c>
      <c r="W52" s="253">
        <v>0</v>
      </c>
      <c r="X52" s="146">
        <f t="shared" si="3"/>
        <v>4.154605885789418E-3</v>
      </c>
      <c r="Y52" s="253">
        <v>7651400.0000000065</v>
      </c>
      <c r="Z52" s="253">
        <v>1697030.1900000002</v>
      </c>
      <c r="AA52" s="253">
        <v>130099.69</v>
      </c>
      <c r="AB52" s="253">
        <v>0</v>
      </c>
      <c r="AC52" s="257">
        <v>2.3120674518180699</v>
      </c>
    </row>
    <row r="53" spans="2:29" s="144" customFormat="1" x14ac:dyDescent="0.3">
      <c r="B53" s="145" t="s">
        <v>317</v>
      </c>
      <c r="C53" s="358"/>
      <c r="D53" s="162" t="s">
        <v>440</v>
      </c>
      <c r="E53" s="256">
        <f t="shared" si="1"/>
        <v>316111.08999999979</v>
      </c>
      <c r="F53" s="256">
        <f t="shared" si="2"/>
        <v>0</v>
      </c>
      <c r="G53" s="253">
        <v>0</v>
      </c>
      <c r="H53" s="253">
        <v>0</v>
      </c>
      <c r="I53" s="253">
        <v>0</v>
      </c>
      <c r="J53" s="253">
        <v>0</v>
      </c>
      <c r="K53" s="253">
        <v>0</v>
      </c>
      <c r="L53" s="253">
        <v>0</v>
      </c>
      <c r="M53" s="253">
        <v>0</v>
      </c>
      <c r="N53" s="253">
        <v>0</v>
      </c>
      <c r="O53" s="253">
        <v>0</v>
      </c>
      <c r="P53" s="253">
        <v>0</v>
      </c>
      <c r="Q53" s="253">
        <v>0</v>
      </c>
      <c r="R53" s="253">
        <v>0</v>
      </c>
      <c r="S53" s="253">
        <v>0</v>
      </c>
      <c r="T53" s="253">
        <v>0</v>
      </c>
      <c r="U53" s="253">
        <v>316111.08999999979</v>
      </c>
      <c r="V53" s="253">
        <v>0</v>
      </c>
      <c r="W53" s="253">
        <v>0</v>
      </c>
      <c r="X53" s="146">
        <f t="shared" si="3"/>
        <v>1.3855703486765887E-4</v>
      </c>
      <c r="Y53" s="253">
        <v>316111.08999999979</v>
      </c>
      <c r="Z53" s="253">
        <v>0</v>
      </c>
      <c r="AA53" s="253">
        <v>0</v>
      </c>
      <c r="AB53" s="253">
        <v>0</v>
      </c>
      <c r="AC53" s="257">
        <v>0</v>
      </c>
    </row>
    <row r="54" spans="2:29" s="144" customFormat="1" x14ac:dyDescent="0.3">
      <c r="B54" s="145" t="s">
        <v>318</v>
      </c>
      <c r="C54" s="356" t="s">
        <v>376</v>
      </c>
      <c r="D54" s="162" t="s">
        <v>439</v>
      </c>
      <c r="E54" s="256">
        <f t="shared" si="1"/>
        <v>5955756.2800000058</v>
      </c>
      <c r="F54" s="256">
        <f t="shared" si="2"/>
        <v>0</v>
      </c>
      <c r="G54" s="253">
        <v>0</v>
      </c>
      <c r="H54" s="253">
        <v>0</v>
      </c>
      <c r="I54" s="253">
        <v>0</v>
      </c>
      <c r="J54" s="253">
        <v>0</v>
      </c>
      <c r="K54" s="253">
        <v>0</v>
      </c>
      <c r="L54" s="253">
        <v>0</v>
      </c>
      <c r="M54" s="253">
        <v>0</v>
      </c>
      <c r="N54" s="253">
        <v>0</v>
      </c>
      <c r="O54" s="253">
        <v>0</v>
      </c>
      <c r="P54" s="253">
        <v>0</v>
      </c>
      <c r="Q54" s="253">
        <v>0</v>
      </c>
      <c r="R54" s="253">
        <v>0</v>
      </c>
      <c r="S54" s="253">
        <v>0</v>
      </c>
      <c r="T54" s="253">
        <v>0</v>
      </c>
      <c r="U54" s="253">
        <v>5955756.2800000058</v>
      </c>
      <c r="V54" s="253">
        <v>2796771.870000001</v>
      </c>
      <c r="W54" s="253">
        <v>0</v>
      </c>
      <c r="X54" s="146">
        <f t="shared" si="3"/>
        <v>2.6105124326743479E-3</v>
      </c>
      <c r="Y54" s="253">
        <v>4725383.9900000039</v>
      </c>
      <c r="Z54" s="253">
        <v>1089054.2299999997</v>
      </c>
      <c r="AA54" s="253">
        <v>141318.06</v>
      </c>
      <c r="AB54" s="253">
        <v>0</v>
      </c>
      <c r="AC54" s="257">
        <v>0</v>
      </c>
    </row>
    <row r="55" spans="2:29" s="144" customFormat="1" x14ac:dyDescent="0.3">
      <c r="B55" s="145" t="s">
        <v>319</v>
      </c>
      <c r="C55" s="357"/>
      <c r="D55" s="162" t="s">
        <v>390</v>
      </c>
      <c r="E55" s="256">
        <f t="shared" si="1"/>
        <v>0</v>
      </c>
      <c r="F55" s="256">
        <f t="shared" si="2"/>
        <v>0</v>
      </c>
      <c r="G55" s="253">
        <v>0</v>
      </c>
      <c r="H55" s="253">
        <v>0</v>
      </c>
      <c r="I55" s="253">
        <v>0</v>
      </c>
      <c r="J55" s="253">
        <v>0</v>
      </c>
      <c r="K55" s="253">
        <v>0</v>
      </c>
      <c r="L55" s="253">
        <v>0</v>
      </c>
      <c r="M55" s="253">
        <v>0</v>
      </c>
      <c r="N55" s="253">
        <v>0</v>
      </c>
      <c r="O55" s="253">
        <v>0</v>
      </c>
      <c r="P55" s="253">
        <v>0</v>
      </c>
      <c r="Q55" s="253">
        <v>0</v>
      </c>
      <c r="R55" s="253">
        <v>0</v>
      </c>
      <c r="S55" s="253">
        <v>0</v>
      </c>
      <c r="T55" s="253">
        <v>0</v>
      </c>
      <c r="U55" s="253">
        <v>0</v>
      </c>
      <c r="V55" s="253">
        <v>0</v>
      </c>
      <c r="W55" s="253">
        <v>0</v>
      </c>
      <c r="X55" s="146">
        <f t="shared" si="3"/>
        <v>0</v>
      </c>
      <c r="Y55" s="253">
        <v>0</v>
      </c>
      <c r="Z55" s="253">
        <v>0</v>
      </c>
      <c r="AA55" s="253">
        <v>0</v>
      </c>
      <c r="AB55" s="253">
        <v>0</v>
      </c>
      <c r="AC55" s="257">
        <v>0</v>
      </c>
    </row>
    <row r="56" spans="2:29" s="144" customFormat="1" x14ac:dyDescent="0.3">
      <c r="B56" s="145" t="s">
        <v>320</v>
      </c>
      <c r="C56" s="357"/>
      <c r="D56" s="162" t="s">
        <v>375</v>
      </c>
      <c r="E56" s="256">
        <f t="shared" si="1"/>
        <v>0</v>
      </c>
      <c r="F56" s="256">
        <f t="shared" si="2"/>
        <v>0</v>
      </c>
      <c r="G56" s="253">
        <v>0</v>
      </c>
      <c r="H56" s="253">
        <v>0</v>
      </c>
      <c r="I56" s="253">
        <v>0</v>
      </c>
      <c r="J56" s="253">
        <v>0</v>
      </c>
      <c r="K56" s="253">
        <v>0</v>
      </c>
      <c r="L56" s="253">
        <v>0</v>
      </c>
      <c r="M56" s="253">
        <v>0</v>
      </c>
      <c r="N56" s="253">
        <v>0</v>
      </c>
      <c r="O56" s="253">
        <v>0</v>
      </c>
      <c r="P56" s="253">
        <v>0</v>
      </c>
      <c r="Q56" s="253">
        <v>0</v>
      </c>
      <c r="R56" s="253">
        <v>0</v>
      </c>
      <c r="S56" s="253">
        <v>0</v>
      </c>
      <c r="T56" s="253">
        <v>0</v>
      </c>
      <c r="U56" s="253">
        <v>0</v>
      </c>
      <c r="V56" s="253">
        <v>0</v>
      </c>
      <c r="W56" s="253">
        <v>0</v>
      </c>
      <c r="X56" s="146">
        <f t="shared" si="3"/>
        <v>0</v>
      </c>
      <c r="Y56" s="253">
        <v>0</v>
      </c>
      <c r="Z56" s="253">
        <v>0</v>
      </c>
      <c r="AA56" s="253">
        <v>0</v>
      </c>
      <c r="AB56" s="253">
        <v>0</v>
      </c>
      <c r="AC56" s="257">
        <v>0</v>
      </c>
    </row>
    <row r="57" spans="2:29" s="144" customFormat="1" x14ac:dyDescent="0.3">
      <c r="B57" s="145" t="s">
        <v>321</v>
      </c>
      <c r="C57" s="358"/>
      <c r="D57" s="162" t="s">
        <v>389</v>
      </c>
      <c r="E57" s="256">
        <f t="shared" si="1"/>
        <v>5564592.6800000044</v>
      </c>
      <c r="F57" s="256">
        <f t="shared" si="2"/>
        <v>0</v>
      </c>
      <c r="G57" s="253">
        <v>0</v>
      </c>
      <c r="H57" s="253">
        <v>0</v>
      </c>
      <c r="I57" s="253">
        <v>0</v>
      </c>
      <c r="J57" s="253">
        <v>0</v>
      </c>
      <c r="K57" s="253">
        <v>0</v>
      </c>
      <c r="L57" s="253">
        <v>0</v>
      </c>
      <c r="M57" s="253">
        <v>0</v>
      </c>
      <c r="N57" s="253">
        <v>0</v>
      </c>
      <c r="O57" s="253">
        <v>0</v>
      </c>
      <c r="P57" s="253">
        <v>0</v>
      </c>
      <c r="Q57" s="253">
        <v>0</v>
      </c>
      <c r="R57" s="253">
        <v>0</v>
      </c>
      <c r="S57" s="253">
        <v>0</v>
      </c>
      <c r="T57" s="253">
        <v>0</v>
      </c>
      <c r="U57" s="253">
        <v>5564592.6800000044</v>
      </c>
      <c r="V57" s="253">
        <v>1322819.1000000001</v>
      </c>
      <c r="W57" s="253">
        <v>0</v>
      </c>
      <c r="X57" s="146">
        <f t="shared" si="3"/>
        <v>2.4390585663637441E-3</v>
      </c>
      <c r="Y57" s="253">
        <v>5230782.3900000053</v>
      </c>
      <c r="Z57" s="253">
        <v>333810.29000000004</v>
      </c>
      <c r="AA57" s="253">
        <v>0</v>
      </c>
      <c r="AB57" s="253">
        <v>0</v>
      </c>
      <c r="AC57" s="257">
        <v>0</v>
      </c>
    </row>
    <row r="58" spans="2:29" s="144" customFormat="1" ht="14.25" customHeight="1" x14ac:dyDescent="0.3">
      <c r="B58" s="145" t="s">
        <v>322</v>
      </c>
      <c r="C58" s="356" t="s">
        <v>371</v>
      </c>
      <c r="D58" s="162" t="s">
        <v>388</v>
      </c>
      <c r="E58" s="256">
        <f t="shared" si="1"/>
        <v>7341626.1100000031</v>
      </c>
      <c r="F58" s="256">
        <f t="shared" si="2"/>
        <v>0</v>
      </c>
      <c r="G58" s="253">
        <v>0</v>
      </c>
      <c r="H58" s="253">
        <v>0</v>
      </c>
      <c r="I58" s="253">
        <v>0</v>
      </c>
      <c r="J58" s="253">
        <v>0</v>
      </c>
      <c r="K58" s="253">
        <v>0</v>
      </c>
      <c r="L58" s="253">
        <v>0</v>
      </c>
      <c r="M58" s="253">
        <v>0</v>
      </c>
      <c r="N58" s="253">
        <v>0</v>
      </c>
      <c r="O58" s="253">
        <v>0</v>
      </c>
      <c r="P58" s="253">
        <v>0</v>
      </c>
      <c r="Q58" s="253">
        <v>0</v>
      </c>
      <c r="R58" s="253">
        <v>0</v>
      </c>
      <c r="S58" s="253">
        <v>0</v>
      </c>
      <c r="T58" s="253">
        <v>0</v>
      </c>
      <c r="U58" s="253">
        <v>7341626.1100000031</v>
      </c>
      <c r="V58" s="253">
        <v>1744185.5799999991</v>
      </c>
      <c r="W58" s="253">
        <v>0</v>
      </c>
      <c r="X58" s="146">
        <f t="shared" si="3"/>
        <v>3.2179634852690106E-3</v>
      </c>
      <c r="Y58" s="253">
        <v>7106754.8700000029</v>
      </c>
      <c r="Z58" s="253">
        <v>234871.24</v>
      </c>
      <c r="AA58" s="253">
        <v>0</v>
      </c>
      <c r="AB58" s="253">
        <v>0</v>
      </c>
      <c r="AC58" s="257">
        <v>0</v>
      </c>
    </row>
    <row r="59" spans="2:29" s="144" customFormat="1" x14ac:dyDescent="0.3">
      <c r="B59" s="145" t="s">
        <v>323</v>
      </c>
      <c r="C59" s="357"/>
      <c r="D59" s="162" t="s">
        <v>438</v>
      </c>
      <c r="E59" s="256">
        <f t="shared" si="1"/>
        <v>13200217.860000024</v>
      </c>
      <c r="F59" s="256">
        <f t="shared" si="2"/>
        <v>27796.03</v>
      </c>
      <c r="G59" s="253">
        <v>27796.03</v>
      </c>
      <c r="H59" s="253">
        <v>0</v>
      </c>
      <c r="I59" s="253">
        <v>0</v>
      </c>
      <c r="J59" s="253">
        <v>0</v>
      </c>
      <c r="K59" s="253">
        <v>0</v>
      </c>
      <c r="L59" s="253">
        <v>0</v>
      </c>
      <c r="M59" s="253">
        <v>0</v>
      </c>
      <c r="N59" s="253">
        <v>0</v>
      </c>
      <c r="O59" s="253">
        <v>0</v>
      </c>
      <c r="P59" s="253">
        <v>0</v>
      </c>
      <c r="Q59" s="253">
        <v>0</v>
      </c>
      <c r="R59" s="253">
        <v>0</v>
      </c>
      <c r="S59" s="253">
        <v>0</v>
      </c>
      <c r="T59" s="253">
        <v>0</v>
      </c>
      <c r="U59" s="253">
        <v>13172421.830000024</v>
      </c>
      <c r="V59" s="253">
        <v>6585606.0000000019</v>
      </c>
      <c r="W59" s="253">
        <v>0</v>
      </c>
      <c r="X59" s="146">
        <f t="shared" si="3"/>
        <v>5.7858870003223168E-3</v>
      </c>
      <c r="Y59" s="253">
        <v>11709474.370000016</v>
      </c>
      <c r="Z59" s="253">
        <v>1109523.4100000001</v>
      </c>
      <c r="AA59" s="253">
        <v>381220.07999999996</v>
      </c>
      <c r="AB59" s="253">
        <v>0</v>
      </c>
      <c r="AC59" s="257">
        <v>1.7205479452054795</v>
      </c>
    </row>
    <row r="60" spans="2:29" s="144" customFormat="1" x14ac:dyDescent="0.3">
      <c r="B60" s="145" t="s">
        <v>324</v>
      </c>
      <c r="C60" s="357"/>
      <c r="D60" s="162" t="s">
        <v>374</v>
      </c>
      <c r="E60" s="256">
        <f t="shared" si="1"/>
        <v>4261086.3099999996</v>
      </c>
      <c r="F60" s="256">
        <f t="shared" si="2"/>
        <v>37713.51</v>
      </c>
      <c r="G60" s="253">
        <v>0</v>
      </c>
      <c r="H60" s="253">
        <v>0</v>
      </c>
      <c r="I60" s="253">
        <v>0</v>
      </c>
      <c r="J60" s="253">
        <v>0</v>
      </c>
      <c r="K60" s="253">
        <v>0</v>
      </c>
      <c r="L60" s="253">
        <v>0</v>
      </c>
      <c r="M60" s="253">
        <v>0</v>
      </c>
      <c r="N60" s="253">
        <v>0</v>
      </c>
      <c r="O60" s="253">
        <v>0</v>
      </c>
      <c r="P60" s="253">
        <v>37713.51</v>
      </c>
      <c r="Q60" s="253">
        <v>0</v>
      </c>
      <c r="R60" s="253">
        <v>0</v>
      </c>
      <c r="S60" s="253">
        <v>0</v>
      </c>
      <c r="T60" s="253">
        <v>0</v>
      </c>
      <c r="U60" s="253">
        <v>4223372.8</v>
      </c>
      <c r="V60" s="253">
        <v>319578.45999999996</v>
      </c>
      <c r="W60" s="253">
        <v>0</v>
      </c>
      <c r="X60" s="146">
        <f t="shared" si="3"/>
        <v>1.8677088628202645E-3</v>
      </c>
      <c r="Y60" s="253">
        <v>4173146.3500000006</v>
      </c>
      <c r="Z60" s="253">
        <v>87939.959999999992</v>
      </c>
      <c r="AA60" s="253">
        <v>0</v>
      </c>
      <c r="AB60" s="253">
        <v>0</v>
      </c>
      <c r="AC60" s="257">
        <v>3.4211403476454132</v>
      </c>
    </row>
    <row r="61" spans="2:29" s="144" customFormat="1" x14ac:dyDescent="0.3">
      <c r="B61" s="145" t="s">
        <v>325</v>
      </c>
      <c r="C61" s="357"/>
      <c r="D61" s="162" t="s">
        <v>373</v>
      </c>
      <c r="E61" s="256">
        <f t="shared" si="1"/>
        <v>10126889.339999994</v>
      </c>
      <c r="F61" s="256">
        <f t="shared" si="2"/>
        <v>13505.04</v>
      </c>
      <c r="G61" s="253">
        <v>13505.04</v>
      </c>
      <c r="H61" s="253">
        <v>0</v>
      </c>
      <c r="I61" s="253">
        <v>0</v>
      </c>
      <c r="J61" s="253">
        <v>0</v>
      </c>
      <c r="K61" s="253">
        <v>0</v>
      </c>
      <c r="L61" s="253">
        <v>0</v>
      </c>
      <c r="M61" s="253">
        <v>0</v>
      </c>
      <c r="N61" s="253">
        <v>0</v>
      </c>
      <c r="O61" s="253">
        <v>0</v>
      </c>
      <c r="P61" s="253">
        <v>0</v>
      </c>
      <c r="Q61" s="253">
        <v>0</v>
      </c>
      <c r="R61" s="253">
        <v>0</v>
      </c>
      <c r="S61" s="253">
        <v>0</v>
      </c>
      <c r="T61" s="253">
        <v>0</v>
      </c>
      <c r="U61" s="253">
        <v>10113384.299999995</v>
      </c>
      <c r="V61" s="253">
        <v>2305010.52</v>
      </c>
      <c r="W61" s="253">
        <v>0</v>
      </c>
      <c r="X61" s="146">
        <f t="shared" si="3"/>
        <v>4.4387932083727374E-3</v>
      </c>
      <c r="Y61" s="253">
        <v>9781307.4199999925</v>
      </c>
      <c r="Z61" s="253">
        <v>345581.92</v>
      </c>
      <c r="AA61" s="253">
        <v>0</v>
      </c>
      <c r="AB61" s="253">
        <v>0</v>
      </c>
      <c r="AC61" s="257">
        <v>0.60821917808219172</v>
      </c>
    </row>
    <row r="62" spans="2:29" s="144" customFormat="1" x14ac:dyDescent="0.3">
      <c r="B62" s="145" t="s">
        <v>326</v>
      </c>
      <c r="C62" s="357"/>
      <c r="D62" s="162" t="s">
        <v>405</v>
      </c>
      <c r="E62" s="256">
        <f t="shared" si="1"/>
        <v>9533816.2399999984</v>
      </c>
      <c r="F62" s="256">
        <f t="shared" si="2"/>
        <v>48469.74</v>
      </c>
      <c r="G62" s="253">
        <v>0</v>
      </c>
      <c r="H62" s="253">
        <v>0</v>
      </c>
      <c r="I62" s="253">
        <v>0</v>
      </c>
      <c r="J62" s="253">
        <v>0</v>
      </c>
      <c r="K62" s="253">
        <v>0</v>
      </c>
      <c r="L62" s="253">
        <v>0</v>
      </c>
      <c r="M62" s="253">
        <v>0</v>
      </c>
      <c r="N62" s="253">
        <v>0</v>
      </c>
      <c r="O62" s="253">
        <v>48469.74</v>
      </c>
      <c r="P62" s="253">
        <v>0</v>
      </c>
      <c r="Q62" s="253">
        <v>0</v>
      </c>
      <c r="R62" s="253">
        <v>0</v>
      </c>
      <c r="S62" s="253">
        <v>0</v>
      </c>
      <c r="T62" s="253">
        <v>0</v>
      </c>
      <c r="U62" s="253">
        <v>9485346.4999999981</v>
      </c>
      <c r="V62" s="253">
        <v>2204930.9700000002</v>
      </c>
      <c r="W62" s="253">
        <v>0</v>
      </c>
      <c r="X62" s="146">
        <f t="shared" si="3"/>
        <v>4.1788388670183424E-3</v>
      </c>
      <c r="Y62" s="253">
        <v>9241711.929999996</v>
      </c>
      <c r="Z62" s="253">
        <v>292104.31000000006</v>
      </c>
      <c r="AA62" s="253">
        <v>0</v>
      </c>
      <c r="AB62" s="253">
        <v>0</v>
      </c>
      <c r="AC62" s="257">
        <v>4.3123287671232875</v>
      </c>
    </row>
    <row r="63" spans="2:29" s="144" customFormat="1" x14ac:dyDescent="0.3">
      <c r="B63" s="145" t="s">
        <v>327</v>
      </c>
      <c r="C63" s="357"/>
      <c r="D63" s="162" t="s">
        <v>437</v>
      </c>
      <c r="E63" s="256">
        <f t="shared" si="1"/>
        <v>9653755.5465319995</v>
      </c>
      <c r="F63" s="256">
        <f t="shared" si="2"/>
        <v>1893937.3133649998</v>
      </c>
      <c r="G63" s="253">
        <v>1164375</v>
      </c>
      <c r="H63" s="253">
        <v>0</v>
      </c>
      <c r="I63" s="253">
        <v>0</v>
      </c>
      <c r="J63" s="253">
        <v>0</v>
      </c>
      <c r="K63" s="253">
        <v>0</v>
      </c>
      <c r="L63" s="253">
        <v>0</v>
      </c>
      <c r="M63" s="253">
        <v>274995.68</v>
      </c>
      <c r="N63" s="253">
        <v>0</v>
      </c>
      <c r="O63" s="253">
        <v>432208.90336499998</v>
      </c>
      <c r="P63" s="253">
        <v>0</v>
      </c>
      <c r="Q63" s="253">
        <v>0</v>
      </c>
      <c r="R63" s="253">
        <v>22357.730000000003</v>
      </c>
      <c r="S63" s="253">
        <v>1815809.543365</v>
      </c>
      <c r="T63" s="253">
        <v>0</v>
      </c>
      <c r="U63" s="253">
        <v>7759818.2331669992</v>
      </c>
      <c r="V63" s="253">
        <v>4131007.0031669997</v>
      </c>
      <c r="W63" s="253">
        <v>0</v>
      </c>
      <c r="X63" s="146">
        <f t="shared" si="3"/>
        <v>4.2314103686292388E-3</v>
      </c>
      <c r="Y63" s="253">
        <v>6984568.5947490036</v>
      </c>
      <c r="Z63" s="253">
        <v>2445252.3317829999</v>
      </c>
      <c r="AA63" s="253">
        <v>223934.62</v>
      </c>
      <c r="AB63" s="253">
        <v>0</v>
      </c>
      <c r="AC63" s="257">
        <v>3.4504255816599305</v>
      </c>
    </row>
    <row r="64" spans="2:29" s="144" customFormat="1" x14ac:dyDescent="0.3">
      <c r="B64" s="145" t="s">
        <v>328</v>
      </c>
      <c r="C64" s="357"/>
      <c r="D64" s="162" t="s">
        <v>404</v>
      </c>
      <c r="E64" s="256">
        <f t="shared" si="1"/>
        <v>24326702.179999996</v>
      </c>
      <c r="F64" s="256">
        <f t="shared" si="2"/>
        <v>1983689.95</v>
      </c>
      <c r="G64" s="253">
        <v>0</v>
      </c>
      <c r="H64" s="253">
        <v>0</v>
      </c>
      <c r="I64" s="253">
        <v>730339.13</v>
      </c>
      <c r="J64" s="253">
        <v>0</v>
      </c>
      <c r="K64" s="253">
        <v>140000</v>
      </c>
      <c r="L64" s="253">
        <v>0</v>
      </c>
      <c r="M64" s="253">
        <v>791367.39000000013</v>
      </c>
      <c r="N64" s="253">
        <v>0</v>
      </c>
      <c r="O64" s="253">
        <v>0</v>
      </c>
      <c r="P64" s="253">
        <v>3200</v>
      </c>
      <c r="Q64" s="253">
        <v>318783.43</v>
      </c>
      <c r="R64" s="253">
        <v>0</v>
      </c>
      <c r="S64" s="253">
        <v>1967262.4200000002</v>
      </c>
      <c r="T64" s="253">
        <v>0</v>
      </c>
      <c r="U64" s="253">
        <v>22343012.229999997</v>
      </c>
      <c r="V64" s="253">
        <v>11483168.870000003</v>
      </c>
      <c r="W64" s="253">
        <v>0</v>
      </c>
      <c r="X64" s="146">
        <f t="shared" si="3"/>
        <v>1.0662820219845544E-2</v>
      </c>
      <c r="Y64" s="253">
        <v>18061902.939999998</v>
      </c>
      <c r="Z64" s="253">
        <v>5819910.04</v>
      </c>
      <c r="AA64" s="253">
        <v>444889.20000000007</v>
      </c>
      <c r="AB64" s="253">
        <v>0</v>
      </c>
      <c r="AC64" s="257">
        <v>7.1149211268957391</v>
      </c>
    </row>
    <row r="65" spans="2:29" s="144" customFormat="1" x14ac:dyDescent="0.3">
      <c r="B65" s="145" t="s">
        <v>329</v>
      </c>
      <c r="C65" s="357"/>
      <c r="D65" s="162" t="s">
        <v>436</v>
      </c>
      <c r="E65" s="256">
        <f t="shared" si="1"/>
        <v>6183713.0299999965</v>
      </c>
      <c r="F65" s="256">
        <f t="shared" si="2"/>
        <v>104466.70999999999</v>
      </c>
      <c r="G65" s="253">
        <v>0</v>
      </c>
      <c r="H65" s="253">
        <v>0</v>
      </c>
      <c r="I65" s="253">
        <v>0</v>
      </c>
      <c r="J65" s="253">
        <v>0</v>
      </c>
      <c r="K65" s="253">
        <v>0</v>
      </c>
      <c r="L65" s="253">
        <v>35000</v>
      </c>
      <c r="M65" s="253">
        <v>0</v>
      </c>
      <c r="N65" s="253">
        <v>0</v>
      </c>
      <c r="O65" s="253">
        <v>0</v>
      </c>
      <c r="P65" s="253">
        <v>0</v>
      </c>
      <c r="Q65" s="253">
        <v>0</v>
      </c>
      <c r="R65" s="253">
        <v>69466.709999999992</v>
      </c>
      <c r="S65" s="253">
        <v>0</v>
      </c>
      <c r="T65" s="253">
        <v>0</v>
      </c>
      <c r="U65" s="253">
        <v>6079246.3199999966</v>
      </c>
      <c r="V65" s="253">
        <v>1567439.2100000002</v>
      </c>
      <c r="W65" s="253">
        <v>0</v>
      </c>
      <c r="X65" s="146">
        <f t="shared" si="3"/>
        <v>2.7104298742233516E-3</v>
      </c>
      <c r="Y65" s="253">
        <v>6167652.9599999962</v>
      </c>
      <c r="Z65" s="253">
        <v>16060.07</v>
      </c>
      <c r="AA65" s="253">
        <v>0</v>
      </c>
      <c r="AB65" s="253">
        <v>0</v>
      </c>
      <c r="AC65" s="257">
        <v>1.0684478067518561</v>
      </c>
    </row>
    <row r="66" spans="2:29" s="144" customFormat="1" x14ac:dyDescent="0.3">
      <c r="B66" s="145" t="s">
        <v>330</v>
      </c>
      <c r="C66" s="357"/>
      <c r="D66" s="162" t="s">
        <v>956</v>
      </c>
      <c r="E66" s="256">
        <f t="shared" si="1"/>
        <v>5462.25</v>
      </c>
      <c r="F66" s="256">
        <f t="shared" si="2"/>
        <v>0</v>
      </c>
      <c r="G66" s="253">
        <v>0</v>
      </c>
      <c r="H66" s="253">
        <v>0</v>
      </c>
      <c r="I66" s="253">
        <v>0</v>
      </c>
      <c r="J66" s="253">
        <v>0</v>
      </c>
      <c r="K66" s="253">
        <v>0</v>
      </c>
      <c r="L66" s="253">
        <v>0</v>
      </c>
      <c r="M66" s="253">
        <v>0</v>
      </c>
      <c r="N66" s="253">
        <v>0</v>
      </c>
      <c r="O66" s="253">
        <v>0</v>
      </c>
      <c r="P66" s="253">
        <v>0</v>
      </c>
      <c r="Q66" s="253">
        <v>0</v>
      </c>
      <c r="R66" s="253">
        <v>0</v>
      </c>
      <c r="S66" s="253">
        <v>0</v>
      </c>
      <c r="T66" s="253">
        <v>0</v>
      </c>
      <c r="U66" s="253">
        <v>5462.25</v>
      </c>
      <c r="V66" s="253">
        <v>0</v>
      </c>
      <c r="W66" s="253">
        <v>0</v>
      </c>
      <c r="X66" s="146">
        <f t="shared" si="3"/>
        <v>2.3941999747806069E-6</v>
      </c>
      <c r="Y66" s="253">
        <v>5462.25</v>
      </c>
      <c r="Z66" s="253">
        <v>0</v>
      </c>
      <c r="AA66" s="253">
        <v>0</v>
      </c>
      <c r="AB66" s="253">
        <v>0</v>
      </c>
      <c r="AC66" s="257">
        <v>0</v>
      </c>
    </row>
    <row r="67" spans="2:29" s="144" customFormat="1" x14ac:dyDescent="0.3">
      <c r="B67" s="145" t="s">
        <v>331</v>
      </c>
      <c r="C67" s="358"/>
      <c r="D67" s="162" t="s">
        <v>372</v>
      </c>
      <c r="E67" s="256">
        <f t="shared" si="1"/>
        <v>42168990.951999955</v>
      </c>
      <c r="F67" s="256">
        <f t="shared" si="2"/>
        <v>2041268.2999999998</v>
      </c>
      <c r="G67" s="253">
        <v>92830.58</v>
      </c>
      <c r="H67" s="253">
        <v>0</v>
      </c>
      <c r="I67" s="253">
        <v>302020.47999999998</v>
      </c>
      <c r="J67" s="253">
        <v>0</v>
      </c>
      <c r="K67" s="253">
        <v>0</v>
      </c>
      <c r="L67" s="253">
        <v>24274.85</v>
      </c>
      <c r="M67" s="253">
        <v>773684.55</v>
      </c>
      <c r="N67" s="253">
        <v>0</v>
      </c>
      <c r="O67" s="253">
        <v>109243.38</v>
      </c>
      <c r="P67" s="253">
        <v>683925.77</v>
      </c>
      <c r="Q67" s="253">
        <v>55288.69</v>
      </c>
      <c r="R67" s="253">
        <v>0</v>
      </c>
      <c r="S67" s="253">
        <v>1229216.72</v>
      </c>
      <c r="T67" s="253">
        <v>0</v>
      </c>
      <c r="U67" s="253">
        <v>40127722.651999958</v>
      </c>
      <c r="V67" s="253">
        <v>21918096.92199998</v>
      </c>
      <c r="W67" s="253">
        <v>0</v>
      </c>
      <c r="X67" s="146">
        <f t="shared" si="3"/>
        <v>1.8483408315950741E-2</v>
      </c>
      <c r="Y67" s="253">
        <v>29696529.706180956</v>
      </c>
      <c r="Z67" s="253">
        <v>12181906.335819004</v>
      </c>
      <c r="AA67" s="253">
        <v>290554.90999999997</v>
      </c>
      <c r="AB67" s="253">
        <v>0</v>
      </c>
      <c r="AC67" s="257">
        <v>2.6355803936290196</v>
      </c>
    </row>
    <row r="68" spans="2:29" s="144" customFormat="1" x14ac:dyDescent="0.3">
      <c r="B68" s="145" t="s">
        <v>332</v>
      </c>
      <c r="C68" s="356" t="s">
        <v>370</v>
      </c>
      <c r="D68" s="162" t="s">
        <v>406</v>
      </c>
      <c r="E68" s="256">
        <f t="shared" si="1"/>
        <v>7979938.8699999945</v>
      </c>
      <c r="F68" s="256">
        <f t="shared" si="2"/>
        <v>448568.76</v>
      </c>
      <c r="G68" s="253">
        <v>448568.76</v>
      </c>
      <c r="H68" s="253">
        <v>0</v>
      </c>
      <c r="I68" s="253">
        <v>0</v>
      </c>
      <c r="J68" s="253">
        <v>0</v>
      </c>
      <c r="K68" s="253">
        <v>0</v>
      </c>
      <c r="L68" s="253">
        <v>0</v>
      </c>
      <c r="M68" s="253">
        <v>0</v>
      </c>
      <c r="N68" s="253">
        <v>0</v>
      </c>
      <c r="O68" s="253">
        <v>0</v>
      </c>
      <c r="P68" s="253">
        <v>0</v>
      </c>
      <c r="Q68" s="253">
        <v>0</v>
      </c>
      <c r="R68" s="253">
        <v>0</v>
      </c>
      <c r="S68" s="253">
        <v>448568.76</v>
      </c>
      <c r="T68" s="253">
        <v>0</v>
      </c>
      <c r="U68" s="253">
        <v>7531370.1099999947</v>
      </c>
      <c r="V68" s="253">
        <v>3437986.22</v>
      </c>
      <c r="W68" s="253">
        <v>0</v>
      </c>
      <c r="X68" s="146">
        <f t="shared" si="3"/>
        <v>3.4977471630380837E-3</v>
      </c>
      <c r="Y68" s="253">
        <v>7602581.1199999945</v>
      </c>
      <c r="Z68" s="253">
        <v>377357.75</v>
      </c>
      <c r="AA68" s="253">
        <v>0</v>
      </c>
      <c r="AB68" s="253">
        <v>0</v>
      </c>
      <c r="AC68" s="257">
        <v>3.0543259650862007</v>
      </c>
    </row>
    <row r="69" spans="2:29" s="144" customFormat="1" x14ac:dyDescent="0.3">
      <c r="B69" s="145" t="s">
        <v>333</v>
      </c>
      <c r="C69" s="357"/>
      <c r="D69" s="162" t="s">
        <v>403</v>
      </c>
      <c r="E69" s="256">
        <f t="shared" si="1"/>
        <v>12065786.550000001</v>
      </c>
      <c r="F69" s="256">
        <f t="shared" si="2"/>
        <v>47097.39</v>
      </c>
      <c r="G69" s="253">
        <v>45077.2</v>
      </c>
      <c r="H69" s="253">
        <v>0</v>
      </c>
      <c r="I69" s="253">
        <v>2020.19</v>
      </c>
      <c r="J69" s="253">
        <v>0</v>
      </c>
      <c r="K69" s="253">
        <v>0</v>
      </c>
      <c r="L69" s="253">
        <v>0</v>
      </c>
      <c r="M69" s="253">
        <v>0</v>
      </c>
      <c r="N69" s="253">
        <v>0</v>
      </c>
      <c r="O69" s="253">
        <v>0</v>
      </c>
      <c r="P69" s="253">
        <v>0</v>
      </c>
      <c r="Q69" s="253">
        <v>0</v>
      </c>
      <c r="R69" s="253">
        <v>0</v>
      </c>
      <c r="S69" s="253">
        <v>47097.39</v>
      </c>
      <c r="T69" s="253">
        <v>0</v>
      </c>
      <c r="U69" s="253">
        <v>12018689.16</v>
      </c>
      <c r="V69" s="253">
        <v>6674247.3899999978</v>
      </c>
      <c r="W69" s="253">
        <v>0</v>
      </c>
      <c r="X69" s="146">
        <f t="shared" si="3"/>
        <v>5.2886458609031428E-3</v>
      </c>
      <c r="Y69" s="253">
        <v>11151803.069999998</v>
      </c>
      <c r="Z69" s="253">
        <v>913983.48</v>
      </c>
      <c r="AA69" s="253">
        <v>0</v>
      </c>
      <c r="AB69" s="253">
        <v>0</v>
      </c>
      <c r="AC69" s="257">
        <v>1.4674170651116587</v>
      </c>
    </row>
    <row r="70" spans="2:29" s="144" customFormat="1" x14ac:dyDescent="0.3">
      <c r="B70" s="145" t="s">
        <v>334</v>
      </c>
      <c r="C70" s="357"/>
      <c r="D70" s="162" t="s">
        <v>402</v>
      </c>
      <c r="E70" s="256">
        <f t="shared" si="1"/>
        <v>41613195.013868973</v>
      </c>
      <c r="F70" s="256">
        <f t="shared" si="2"/>
        <v>5775250.6297929995</v>
      </c>
      <c r="G70" s="253">
        <v>93666.18</v>
      </c>
      <c r="H70" s="253">
        <v>0</v>
      </c>
      <c r="I70" s="253">
        <v>1110465.2</v>
      </c>
      <c r="J70" s="253">
        <v>201273.23</v>
      </c>
      <c r="K70" s="253">
        <v>0</v>
      </c>
      <c r="L70" s="253">
        <v>1492487.54</v>
      </c>
      <c r="M70" s="253">
        <v>1683320.6400000001</v>
      </c>
      <c r="N70" s="253">
        <v>863458.30979299999</v>
      </c>
      <c r="O70" s="253">
        <v>299519.93</v>
      </c>
      <c r="P70" s="253">
        <v>31059.599999999999</v>
      </c>
      <c r="Q70" s="253">
        <v>0</v>
      </c>
      <c r="R70" s="253">
        <v>0</v>
      </c>
      <c r="S70" s="253">
        <v>5660578.8797929995</v>
      </c>
      <c r="T70" s="253">
        <v>0</v>
      </c>
      <c r="U70" s="253">
        <v>35837944.384075977</v>
      </c>
      <c r="V70" s="253">
        <v>21492434.014076013</v>
      </c>
      <c r="W70" s="253">
        <v>0</v>
      </c>
      <c r="X70" s="146">
        <f t="shared" si="3"/>
        <v>1.8239793208429781E-2</v>
      </c>
      <c r="Y70" s="253">
        <v>27323629.341580972</v>
      </c>
      <c r="Z70" s="253">
        <v>13248774.692287998</v>
      </c>
      <c r="AA70" s="253">
        <v>1040790.98</v>
      </c>
      <c r="AB70" s="253">
        <v>0</v>
      </c>
      <c r="AC70" s="257">
        <v>3.6496749284195666</v>
      </c>
    </row>
    <row r="71" spans="2:29" s="144" customFormat="1" x14ac:dyDescent="0.3">
      <c r="B71" s="145" t="s">
        <v>335</v>
      </c>
      <c r="C71" s="357"/>
      <c r="D71" s="162" t="s">
        <v>401</v>
      </c>
      <c r="E71" s="256">
        <f t="shared" si="1"/>
        <v>0</v>
      </c>
      <c r="F71" s="256">
        <f t="shared" si="2"/>
        <v>0</v>
      </c>
      <c r="G71" s="253">
        <v>0</v>
      </c>
      <c r="H71" s="253">
        <v>0</v>
      </c>
      <c r="I71" s="253">
        <v>0</v>
      </c>
      <c r="J71" s="253">
        <v>0</v>
      </c>
      <c r="K71" s="253">
        <v>0</v>
      </c>
      <c r="L71" s="253">
        <v>0</v>
      </c>
      <c r="M71" s="253">
        <v>0</v>
      </c>
      <c r="N71" s="253">
        <v>0</v>
      </c>
      <c r="O71" s="253">
        <v>0</v>
      </c>
      <c r="P71" s="253">
        <v>0</v>
      </c>
      <c r="Q71" s="253">
        <v>0</v>
      </c>
      <c r="R71" s="253">
        <v>0</v>
      </c>
      <c r="S71" s="253">
        <v>0</v>
      </c>
      <c r="T71" s="253">
        <v>0</v>
      </c>
      <c r="U71" s="253">
        <v>0</v>
      </c>
      <c r="V71" s="253">
        <v>0</v>
      </c>
      <c r="W71" s="253">
        <v>0</v>
      </c>
      <c r="X71" s="146">
        <f t="shared" si="3"/>
        <v>0</v>
      </c>
      <c r="Y71" s="253">
        <v>0</v>
      </c>
      <c r="Z71" s="253">
        <v>0</v>
      </c>
      <c r="AA71" s="253">
        <v>0</v>
      </c>
      <c r="AB71" s="253">
        <v>0</v>
      </c>
      <c r="AC71" s="257">
        <v>0</v>
      </c>
    </row>
    <row r="72" spans="2:29" s="144" customFormat="1" x14ac:dyDescent="0.3">
      <c r="B72" s="145" t="s">
        <v>336</v>
      </c>
      <c r="C72" s="357"/>
      <c r="D72" s="162" t="s">
        <v>400</v>
      </c>
      <c r="E72" s="256">
        <f t="shared" si="1"/>
        <v>539132.99</v>
      </c>
      <c r="F72" s="256">
        <f t="shared" si="2"/>
        <v>0</v>
      </c>
      <c r="G72" s="253">
        <v>0</v>
      </c>
      <c r="H72" s="253">
        <v>0</v>
      </c>
      <c r="I72" s="253">
        <v>0</v>
      </c>
      <c r="J72" s="253">
        <v>0</v>
      </c>
      <c r="K72" s="253">
        <v>0</v>
      </c>
      <c r="L72" s="253">
        <v>0</v>
      </c>
      <c r="M72" s="253">
        <v>0</v>
      </c>
      <c r="N72" s="253">
        <v>0</v>
      </c>
      <c r="O72" s="253">
        <v>0</v>
      </c>
      <c r="P72" s="253">
        <v>0</v>
      </c>
      <c r="Q72" s="253">
        <v>0</v>
      </c>
      <c r="R72" s="253">
        <v>0</v>
      </c>
      <c r="S72" s="253">
        <v>0</v>
      </c>
      <c r="T72" s="253">
        <v>0</v>
      </c>
      <c r="U72" s="253">
        <v>539132.99</v>
      </c>
      <c r="V72" s="253">
        <v>73451.570000000007</v>
      </c>
      <c r="W72" s="253">
        <v>0</v>
      </c>
      <c r="X72" s="146">
        <f t="shared" si="3"/>
        <v>2.3631144511170182E-4</v>
      </c>
      <c r="Y72" s="253">
        <v>489590.18999999994</v>
      </c>
      <c r="Z72" s="253">
        <v>49542.8</v>
      </c>
      <c r="AA72" s="253">
        <v>0</v>
      </c>
      <c r="AB72" s="253">
        <v>0</v>
      </c>
      <c r="AC72" s="257">
        <v>0</v>
      </c>
    </row>
    <row r="73" spans="2:29" s="144" customFormat="1" x14ac:dyDescent="0.3">
      <c r="B73" s="145" t="s">
        <v>337</v>
      </c>
      <c r="C73" s="358"/>
      <c r="D73" s="162" t="s">
        <v>395</v>
      </c>
      <c r="E73" s="256">
        <f t="shared" si="1"/>
        <v>5395184.419999999</v>
      </c>
      <c r="F73" s="256">
        <f t="shared" si="2"/>
        <v>0</v>
      </c>
      <c r="G73" s="253">
        <v>0</v>
      </c>
      <c r="H73" s="253">
        <v>0</v>
      </c>
      <c r="I73" s="253">
        <v>0</v>
      </c>
      <c r="J73" s="253">
        <v>0</v>
      </c>
      <c r="K73" s="253">
        <v>0</v>
      </c>
      <c r="L73" s="253">
        <v>0</v>
      </c>
      <c r="M73" s="253">
        <v>0</v>
      </c>
      <c r="N73" s="253">
        <v>0</v>
      </c>
      <c r="O73" s="253">
        <v>0</v>
      </c>
      <c r="P73" s="253">
        <v>0</v>
      </c>
      <c r="Q73" s="253">
        <v>0</v>
      </c>
      <c r="R73" s="253">
        <v>0</v>
      </c>
      <c r="S73" s="253">
        <v>0</v>
      </c>
      <c r="T73" s="253">
        <v>0</v>
      </c>
      <c r="U73" s="253">
        <v>5395184.419999999</v>
      </c>
      <c r="V73" s="253">
        <v>1824312.2600000002</v>
      </c>
      <c r="W73" s="253">
        <v>0</v>
      </c>
      <c r="X73" s="146">
        <f t="shared" si="3"/>
        <v>2.3648039548355938E-3</v>
      </c>
      <c r="Y73" s="253">
        <v>5325184.419999999</v>
      </c>
      <c r="Z73" s="253">
        <v>70000</v>
      </c>
      <c r="AA73" s="253">
        <v>0</v>
      </c>
      <c r="AB73" s="253">
        <v>0</v>
      </c>
      <c r="AC73" s="257">
        <v>0</v>
      </c>
    </row>
    <row r="74" spans="2:29" x14ac:dyDescent="0.35">
      <c r="B74" s="145" t="s">
        <v>338</v>
      </c>
      <c r="C74" s="356" t="s">
        <v>369</v>
      </c>
      <c r="D74" s="162" t="s">
        <v>393</v>
      </c>
      <c r="E74" s="256">
        <f t="shared" si="1"/>
        <v>84438412.202054977</v>
      </c>
      <c r="F74" s="256">
        <f t="shared" si="2"/>
        <v>15499662.224699996</v>
      </c>
      <c r="G74" s="253">
        <v>12365025.395394996</v>
      </c>
      <c r="H74" s="253">
        <v>0</v>
      </c>
      <c r="I74" s="253">
        <v>267182.76</v>
      </c>
      <c r="J74" s="253">
        <v>0</v>
      </c>
      <c r="K74" s="253">
        <v>0</v>
      </c>
      <c r="L74" s="253">
        <v>100298.81999999999</v>
      </c>
      <c r="M74" s="253">
        <v>676257.72759699996</v>
      </c>
      <c r="N74" s="253">
        <v>1361319.986457</v>
      </c>
      <c r="O74" s="253">
        <v>493957.23</v>
      </c>
      <c r="P74" s="253">
        <v>0</v>
      </c>
      <c r="Q74" s="253">
        <v>203290.31525099999</v>
      </c>
      <c r="R74" s="253">
        <v>32329.99</v>
      </c>
      <c r="S74" s="253">
        <v>14325529.274301</v>
      </c>
      <c r="T74" s="253">
        <v>410199.65</v>
      </c>
      <c r="U74" s="253">
        <v>68938749.977354974</v>
      </c>
      <c r="V74" s="253">
        <v>50258974.277354948</v>
      </c>
      <c r="W74" s="253">
        <v>0</v>
      </c>
      <c r="X74" s="146">
        <f t="shared" si="3"/>
        <v>3.7010836992937807E-2</v>
      </c>
      <c r="Y74" s="253">
        <v>63851636.376688011</v>
      </c>
      <c r="Z74" s="253">
        <v>19809432.455366995</v>
      </c>
      <c r="AA74" s="253">
        <v>777343.37</v>
      </c>
      <c r="AB74" s="253">
        <v>0</v>
      </c>
      <c r="AC74" s="257">
        <v>3.3949484419425113</v>
      </c>
    </row>
    <row r="75" spans="2:29" x14ac:dyDescent="0.35">
      <c r="B75" s="145" t="s">
        <v>339</v>
      </c>
      <c r="C75" s="357"/>
      <c r="D75" s="162" t="s">
        <v>392</v>
      </c>
      <c r="E75" s="256">
        <f t="shared" si="1"/>
        <v>7640235.7700000117</v>
      </c>
      <c r="F75" s="256">
        <f t="shared" si="2"/>
        <v>61374.53</v>
      </c>
      <c r="G75" s="253">
        <v>0</v>
      </c>
      <c r="H75" s="253">
        <v>0</v>
      </c>
      <c r="I75" s="253">
        <v>0</v>
      </c>
      <c r="J75" s="253">
        <v>0</v>
      </c>
      <c r="K75" s="253">
        <v>0</v>
      </c>
      <c r="L75" s="253">
        <v>0</v>
      </c>
      <c r="M75" s="253">
        <v>18293.810000000001</v>
      </c>
      <c r="N75" s="253">
        <v>43080.72</v>
      </c>
      <c r="O75" s="253">
        <v>0</v>
      </c>
      <c r="P75" s="253">
        <v>0</v>
      </c>
      <c r="Q75" s="253">
        <v>0</v>
      </c>
      <c r="R75" s="253">
        <v>0</v>
      </c>
      <c r="S75" s="253">
        <v>18293.810000000001</v>
      </c>
      <c r="T75" s="253">
        <v>0</v>
      </c>
      <c r="U75" s="253">
        <v>7578861.2400000114</v>
      </c>
      <c r="V75" s="253">
        <v>2442968.5499999998</v>
      </c>
      <c r="W75" s="253">
        <v>0</v>
      </c>
      <c r="X75" s="146">
        <f t="shared" si="3"/>
        <v>3.3488493364184943E-3</v>
      </c>
      <c r="Y75" s="253">
        <v>7435826.3700000113</v>
      </c>
      <c r="Z75" s="253">
        <v>204409.40000000002</v>
      </c>
      <c r="AA75" s="253">
        <v>0</v>
      </c>
      <c r="AB75" s="253">
        <v>0</v>
      </c>
      <c r="AC75" s="257">
        <v>2.6184565593827647</v>
      </c>
    </row>
    <row r="76" spans="2:29" x14ac:dyDescent="0.35">
      <c r="B76" s="145" t="s">
        <v>340</v>
      </c>
      <c r="C76" s="357"/>
      <c r="D76" s="162" t="s">
        <v>394</v>
      </c>
      <c r="E76" s="256">
        <f>F76+U76</f>
        <v>11567223.539999986</v>
      </c>
      <c r="F76" s="256">
        <f>SUM(G76:R76)</f>
        <v>60765.96</v>
      </c>
      <c r="G76" s="253">
        <v>60765.96</v>
      </c>
      <c r="H76" s="253">
        <v>0</v>
      </c>
      <c r="I76" s="253">
        <v>0</v>
      </c>
      <c r="J76" s="253">
        <v>0</v>
      </c>
      <c r="K76" s="253">
        <v>0</v>
      </c>
      <c r="L76" s="253">
        <v>0</v>
      </c>
      <c r="M76" s="253">
        <v>0</v>
      </c>
      <c r="N76" s="253">
        <v>0</v>
      </c>
      <c r="O76" s="253">
        <v>0</v>
      </c>
      <c r="P76" s="253">
        <v>0</v>
      </c>
      <c r="Q76" s="253">
        <v>0</v>
      </c>
      <c r="R76" s="253">
        <v>0</v>
      </c>
      <c r="S76" s="253">
        <v>37290.46</v>
      </c>
      <c r="T76" s="253">
        <v>0</v>
      </c>
      <c r="U76" s="253">
        <v>11506457.579999985</v>
      </c>
      <c r="V76" s="253">
        <v>2961855.9000000013</v>
      </c>
      <c r="W76" s="253">
        <v>0</v>
      </c>
      <c r="X76" s="146">
        <f t="shared" si="3"/>
        <v>5.0701169495628376E-3</v>
      </c>
      <c r="Y76" s="253">
        <v>10730870.989999985</v>
      </c>
      <c r="Z76" s="253">
        <v>771743.12</v>
      </c>
      <c r="AA76" s="253">
        <v>64609.43</v>
      </c>
      <c r="AB76" s="253">
        <v>0</v>
      </c>
      <c r="AC76" s="257">
        <v>1.5998431674215008</v>
      </c>
    </row>
    <row r="77" spans="2:29" x14ac:dyDescent="0.35">
      <c r="B77" s="145" t="s">
        <v>954</v>
      </c>
      <c r="C77" s="357"/>
      <c r="D77" s="162" t="s">
        <v>955</v>
      </c>
      <c r="E77" s="256">
        <f>F77+U77</f>
        <v>30007.22</v>
      </c>
      <c r="F77" s="256">
        <f>SUM(G77:R77)</f>
        <v>0</v>
      </c>
      <c r="G77" s="253">
        <v>0</v>
      </c>
      <c r="H77" s="253">
        <v>0</v>
      </c>
      <c r="I77" s="253">
        <v>0</v>
      </c>
      <c r="J77" s="253">
        <v>0</v>
      </c>
      <c r="K77" s="253">
        <v>0</v>
      </c>
      <c r="L77" s="253">
        <v>0</v>
      </c>
      <c r="M77" s="253">
        <v>0</v>
      </c>
      <c r="N77" s="253">
        <v>0</v>
      </c>
      <c r="O77" s="253">
        <v>0</v>
      </c>
      <c r="P77" s="253">
        <v>0</v>
      </c>
      <c r="Q77" s="253">
        <v>0</v>
      </c>
      <c r="R77" s="253">
        <v>0</v>
      </c>
      <c r="S77" s="253">
        <v>0</v>
      </c>
      <c r="T77" s="253">
        <v>0</v>
      </c>
      <c r="U77" s="253">
        <v>30007.22</v>
      </c>
      <c r="V77" s="253">
        <v>0</v>
      </c>
      <c r="W77" s="253">
        <v>0</v>
      </c>
      <c r="X77" s="146">
        <f t="shared" si="3"/>
        <v>1.3152690808226671E-5</v>
      </c>
      <c r="Y77" s="253">
        <v>30007.22</v>
      </c>
      <c r="Z77" s="253">
        <v>0</v>
      </c>
      <c r="AA77" s="253">
        <v>0</v>
      </c>
      <c r="AB77" s="253">
        <v>0</v>
      </c>
      <c r="AC77" s="257">
        <v>0</v>
      </c>
    </row>
    <row r="78" spans="2:29" x14ac:dyDescent="0.35">
      <c r="B78" s="145" t="s">
        <v>957</v>
      </c>
      <c r="C78" s="358"/>
      <c r="D78" s="162" t="s">
        <v>391</v>
      </c>
      <c r="E78" s="256">
        <f>F78+U78</f>
        <v>14543604.585324002</v>
      </c>
      <c r="F78" s="256">
        <f>SUM(G78:R78)</f>
        <v>222353.44</v>
      </c>
      <c r="G78" s="253">
        <v>0</v>
      </c>
      <c r="H78" s="253">
        <v>0</v>
      </c>
      <c r="I78" s="253">
        <v>0</v>
      </c>
      <c r="J78" s="253">
        <v>0</v>
      </c>
      <c r="K78" s="253">
        <v>0</v>
      </c>
      <c r="L78" s="253">
        <v>0</v>
      </c>
      <c r="M78" s="253">
        <v>222353.44</v>
      </c>
      <c r="N78" s="253">
        <v>0</v>
      </c>
      <c r="O78" s="253">
        <v>0</v>
      </c>
      <c r="P78" s="253">
        <v>0</v>
      </c>
      <c r="Q78" s="253">
        <v>0</v>
      </c>
      <c r="R78" s="253">
        <v>0</v>
      </c>
      <c r="S78" s="253">
        <v>222353.44</v>
      </c>
      <c r="T78" s="253">
        <v>0</v>
      </c>
      <c r="U78" s="253">
        <v>14321251.145324003</v>
      </c>
      <c r="V78" s="253">
        <v>5612096.5153239993</v>
      </c>
      <c r="W78" s="253">
        <v>0</v>
      </c>
      <c r="X78" s="146">
        <f t="shared" si="3"/>
        <v>6.3747169630467022E-3</v>
      </c>
      <c r="Y78" s="253">
        <v>12153603.246867016</v>
      </c>
      <c r="Z78" s="253">
        <v>1654405.5284570002</v>
      </c>
      <c r="AA78" s="253">
        <v>735595.81</v>
      </c>
      <c r="AB78" s="253">
        <v>0</v>
      </c>
      <c r="AC78" s="257">
        <v>2.9205479452054797</v>
      </c>
    </row>
    <row r="79" spans="2:29" ht="16.8" x14ac:dyDescent="0.4">
      <c r="B79" s="145" t="s">
        <v>958</v>
      </c>
      <c r="C79" s="354" t="s">
        <v>525</v>
      </c>
      <c r="D79" s="355"/>
      <c r="E79" s="256">
        <f>F79+U79</f>
        <v>2281451030.6310291</v>
      </c>
      <c r="F79" s="256">
        <f>SUM(G79:R79)</f>
        <v>1021026954.1934578</v>
      </c>
      <c r="G79" s="253">
        <f t="shared" ref="G79:W79" si="4">SUM(G11:G78)</f>
        <v>46320994.201575994</v>
      </c>
      <c r="H79" s="253">
        <f t="shared" si="4"/>
        <v>3782866.5</v>
      </c>
      <c r="I79" s="253">
        <f t="shared" si="4"/>
        <v>165788265.66615286</v>
      </c>
      <c r="J79" s="253">
        <f t="shared" si="4"/>
        <v>56622666.590801999</v>
      </c>
      <c r="K79" s="253">
        <f t="shared" si="4"/>
        <v>140000</v>
      </c>
      <c r="L79" s="253">
        <f t="shared" si="4"/>
        <v>132088523.68922201</v>
      </c>
      <c r="M79" s="253">
        <f t="shared" si="4"/>
        <v>240058921.77779505</v>
      </c>
      <c r="N79" s="253">
        <f t="shared" si="4"/>
        <v>8836006.1206070017</v>
      </c>
      <c r="O79" s="253">
        <f t="shared" si="4"/>
        <v>45564426.910172999</v>
      </c>
      <c r="P79" s="253">
        <f t="shared" si="4"/>
        <v>55850065.140775979</v>
      </c>
      <c r="Q79" s="253">
        <f t="shared" si="4"/>
        <v>157632051.41219604</v>
      </c>
      <c r="R79" s="253">
        <f t="shared" si="4"/>
        <v>108342166.184158</v>
      </c>
      <c r="S79" s="253">
        <f t="shared" si="4"/>
        <v>863313641.65276039</v>
      </c>
      <c r="T79" s="253">
        <f t="shared" si="4"/>
        <v>686448.855354</v>
      </c>
      <c r="U79" s="253">
        <f t="shared" si="4"/>
        <v>1260424076.4375713</v>
      </c>
      <c r="V79" s="253">
        <f t="shared" si="4"/>
        <v>762672402.16757119</v>
      </c>
      <c r="W79" s="253">
        <f t="shared" si="4"/>
        <v>89420.83</v>
      </c>
      <c r="X79" s="146">
        <f t="shared" si="3"/>
        <v>1</v>
      </c>
      <c r="Y79" s="255">
        <f>SUM(Y11:Y78)</f>
        <v>1607197505.5137012</v>
      </c>
      <c r="Z79" s="255">
        <f>SUM(Z11:Z78)</f>
        <v>628885730.25004494</v>
      </c>
      <c r="AA79" s="255">
        <f>SUM(AA11:AA78)</f>
        <v>45367794.867282987</v>
      </c>
      <c r="AB79" s="255">
        <f>SUM(AB11:AB78)</f>
        <v>0</v>
      </c>
      <c r="AC79" s="257">
        <v>1.482481999345711</v>
      </c>
    </row>
    <row r="80" spans="2:29" x14ac:dyDescent="0.35">
      <c r="E80" s="262"/>
      <c r="F80" s="262"/>
      <c r="G80" s="262"/>
      <c r="H80" s="262"/>
      <c r="I80" s="262"/>
      <c r="J80" s="262"/>
      <c r="K80" s="262"/>
      <c r="L80" s="262"/>
      <c r="M80" s="262"/>
      <c r="N80" s="262"/>
      <c r="O80" s="262"/>
      <c r="P80" s="262"/>
      <c r="Q80" s="262"/>
      <c r="R80" s="262"/>
      <c r="S80" s="262"/>
      <c r="T80" s="262"/>
      <c r="U80" s="262"/>
      <c r="V80" s="262"/>
      <c r="W80" s="262"/>
      <c r="X80" s="262"/>
      <c r="Y80" s="262"/>
      <c r="Z80" s="262"/>
      <c r="AA80" s="262"/>
      <c r="AB80" s="262"/>
      <c r="AC80" s="262"/>
    </row>
    <row r="81" spans="2:29" s="155" customFormat="1" ht="28.95" customHeight="1" x14ac:dyDescent="0.3">
      <c r="B81" s="163" t="s">
        <v>529</v>
      </c>
      <c r="C81" s="30"/>
      <c r="E81" s="263"/>
      <c r="F81" s="263"/>
      <c r="G81" s="263"/>
      <c r="H81" s="263"/>
      <c r="I81" s="263"/>
      <c r="J81" s="263"/>
      <c r="K81" s="263"/>
      <c r="L81" s="263"/>
      <c r="M81" s="263"/>
      <c r="N81" s="263"/>
      <c r="O81" s="263"/>
      <c r="P81" s="263"/>
      <c r="Q81" s="263"/>
      <c r="R81" s="263"/>
      <c r="S81" s="263"/>
      <c r="T81" s="263"/>
      <c r="U81" s="263"/>
      <c r="V81" s="263"/>
      <c r="W81" s="263"/>
      <c r="X81" s="263"/>
      <c r="Y81" s="263"/>
      <c r="Z81" s="263"/>
      <c r="AA81" s="263"/>
      <c r="AB81" s="263"/>
      <c r="AC81" s="263"/>
    </row>
    <row r="82" spans="2:29" s="155" customFormat="1" ht="51" customHeight="1" x14ac:dyDescent="0.3">
      <c r="C82" s="340" t="s">
        <v>898</v>
      </c>
      <c r="D82" s="340"/>
      <c r="E82" s="340"/>
      <c r="F82" s="340"/>
      <c r="G82" s="340"/>
      <c r="H82" s="340"/>
      <c r="I82" s="340"/>
      <c r="J82" s="340"/>
      <c r="K82" s="340"/>
      <c r="L82" s="340"/>
      <c r="M82" s="340"/>
      <c r="N82" s="196"/>
      <c r="O82" s="196"/>
      <c r="P82" s="196"/>
      <c r="Q82" s="196"/>
      <c r="R82" s="196"/>
      <c r="S82" s="196"/>
      <c r="T82" s="196"/>
      <c r="U82" s="196"/>
      <c r="V82" s="196"/>
      <c r="W82" s="196"/>
      <c r="X82" s="196"/>
      <c r="Y82" s="196"/>
      <c r="Z82" s="196"/>
      <c r="AA82" s="196"/>
      <c r="AB82" s="196"/>
      <c r="AC82" s="196"/>
    </row>
    <row r="83" spans="2:29" s="155" customFormat="1" ht="51.45" customHeight="1" x14ac:dyDescent="0.3">
      <c r="C83" s="341" t="s">
        <v>905</v>
      </c>
      <c r="D83" s="341"/>
      <c r="E83" s="341"/>
      <c r="F83" s="341"/>
      <c r="G83" s="341"/>
      <c r="H83" s="341"/>
      <c r="I83" s="341"/>
      <c r="J83" s="341"/>
      <c r="K83" s="341"/>
      <c r="L83" s="341"/>
      <c r="M83" s="341"/>
      <c r="N83" s="196"/>
      <c r="O83" s="196"/>
      <c r="P83" s="164"/>
      <c r="Q83" s="164"/>
      <c r="R83" s="164"/>
      <c r="S83" s="191"/>
      <c r="T83" s="164"/>
      <c r="U83" s="164"/>
      <c r="V83" s="164"/>
      <c r="W83" s="164"/>
      <c r="X83" s="164"/>
      <c r="Y83" s="164"/>
      <c r="Z83" s="164"/>
      <c r="AA83" s="164"/>
      <c r="AB83" s="164"/>
      <c r="AC83" s="164"/>
    </row>
    <row r="84" spans="2:29" s="155" customFormat="1" ht="51.45" customHeight="1" x14ac:dyDescent="0.3">
      <c r="C84" s="353" t="s">
        <v>906</v>
      </c>
      <c r="D84" s="353"/>
      <c r="E84" s="353"/>
      <c r="F84" s="353"/>
      <c r="G84" s="353"/>
      <c r="H84" s="353"/>
      <c r="I84" s="353"/>
      <c r="J84" s="353"/>
      <c r="K84" s="353"/>
      <c r="L84" s="353"/>
      <c r="M84" s="353"/>
      <c r="N84" s="196"/>
      <c r="O84" s="196"/>
      <c r="P84" s="191"/>
      <c r="Q84" s="191"/>
      <c r="R84" s="191"/>
      <c r="S84" s="191"/>
      <c r="T84" s="191"/>
      <c r="U84" s="191"/>
      <c r="V84" s="191"/>
      <c r="W84" s="191"/>
      <c r="X84" s="191"/>
      <c r="Y84" s="191"/>
      <c r="Z84" s="191"/>
      <c r="AA84" s="191"/>
      <c r="AB84" s="191"/>
      <c r="AC84" s="191"/>
    </row>
    <row r="85" spans="2:29" s="155" customFormat="1" ht="50.7" customHeight="1" x14ac:dyDescent="0.3">
      <c r="C85" s="341" t="s">
        <v>907</v>
      </c>
      <c r="D85" s="341"/>
      <c r="E85" s="341"/>
      <c r="F85" s="341"/>
      <c r="G85" s="341"/>
      <c r="H85" s="341"/>
      <c r="I85" s="341"/>
      <c r="J85" s="341"/>
      <c r="K85" s="341"/>
      <c r="L85" s="341"/>
      <c r="M85" s="341"/>
      <c r="N85" s="196"/>
      <c r="O85" s="196"/>
      <c r="P85" s="196"/>
      <c r="Q85" s="164"/>
      <c r="R85" s="164"/>
      <c r="S85" s="191"/>
      <c r="T85" s="164"/>
      <c r="U85" s="164"/>
      <c r="V85" s="164"/>
      <c r="W85" s="164"/>
      <c r="X85" s="164"/>
      <c r="Y85" s="164"/>
      <c r="Z85" s="164"/>
      <c r="AA85" s="164"/>
      <c r="AB85" s="164"/>
      <c r="AC85" s="164"/>
    </row>
    <row r="86" spans="2:29" s="155" customFormat="1" ht="45.45" customHeight="1" x14ac:dyDescent="0.3">
      <c r="C86" s="353" t="s">
        <v>899</v>
      </c>
      <c r="D86" s="353"/>
      <c r="E86" s="353"/>
      <c r="F86" s="353"/>
      <c r="G86" s="353"/>
      <c r="H86" s="353"/>
      <c r="I86" s="353"/>
      <c r="J86" s="353"/>
      <c r="K86" s="353"/>
      <c r="L86" s="353"/>
      <c r="M86" s="353"/>
      <c r="N86" s="196"/>
      <c r="O86" s="196"/>
      <c r="P86" s="196"/>
      <c r="Q86" s="164"/>
      <c r="R86" s="164"/>
      <c r="S86" s="191"/>
      <c r="T86" s="164"/>
      <c r="U86" s="164"/>
      <c r="V86" s="164"/>
      <c r="W86" s="164"/>
      <c r="X86" s="164"/>
      <c r="Y86" s="164"/>
      <c r="Z86" s="164"/>
      <c r="AA86" s="164"/>
      <c r="AB86" s="164"/>
      <c r="AC86" s="164"/>
    </row>
    <row r="87" spans="2:29" s="155" customFormat="1" ht="34.950000000000003" customHeight="1" x14ac:dyDescent="0.3">
      <c r="C87" s="341" t="s">
        <v>900</v>
      </c>
      <c r="D87" s="341"/>
      <c r="E87" s="341"/>
      <c r="F87" s="341"/>
      <c r="G87" s="341"/>
      <c r="H87" s="341"/>
      <c r="I87" s="341"/>
      <c r="J87" s="341"/>
      <c r="K87" s="341"/>
      <c r="L87" s="341"/>
      <c r="M87" s="341"/>
      <c r="N87" s="341"/>
      <c r="O87" s="341"/>
      <c r="P87" s="341"/>
      <c r="Q87" s="341"/>
      <c r="R87" s="341"/>
      <c r="S87" s="341"/>
      <c r="T87" s="341"/>
      <c r="U87" s="341"/>
      <c r="V87" s="341"/>
      <c r="W87" s="341"/>
      <c r="X87" s="341"/>
      <c r="Y87" s="341"/>
      <c r="Z87" s="341"/>
      <c r="AA87" s="341"/>
      <c r="AB87" s="341"/>
      <c r="AC87" s="341"/>
    </row>
    <row r="88" spans="2:29" s="155" customFormat="1" ht="23.7" customHeight="1" x14ac:dyDescent="0.3">
      <c r="C88" s="340" t="s">
        <v>901</v>
      </c>
      <c r="D88" s="340"/>
      <c r="E88" s="340"/>
      <c r="F88" s="340"/>
      <c r="G88" s="340"/>
      <c r="H88" s="340"/>
      <c r="I88" s="340"/>
      <c r="J88" s="340"/>
      <c r="K88" s="340"/>
      <c r="L88" s="340"/>
      <c r="M88" s="340"/>
      <c r="N88" s="340"/>
      <c r="O88" s="340"/>
      <c r="P88" s="340"/>
      <c r="Q88" s="340"/>
      <c r="R88" s="340"/>
      <c r="S88" s="340"/>
      <c r="T88" s="340"/>
      <c r="U88" s="340"/>
      <c r="V88" s="340"/>
      <c r="W88" s="340"/>
      <c r="X88" s="340"/>
      <c r="Y88" s="340"/>
      <c r="Z88" s="340"/>
      <c r="AA88" s="340"/>
      <c r="AB88" s="340"/>
      <c r="AC88" s="340"/>
    </row>
    <row r="89" spans="2:29" s="155" customFormat="1" ht="25.95" customHeight="1" x14ac:dyDescent="0.3">
      <c r="C89" s="340" t="s">
        <v>895</v>
      </c>
      <c r="D89" s="340"/>
      <c r="E89" s="340"/>
      <c r="F89" s="340"/>
      <c r="G89" s="340"/>
      <c r="H89" s="340"/>
      <c r="I89" s="340"/>
      <c r="J89" s="340"/>
      <c r="K89" s="340"/>
      <c r="L89" s="340"/>
      <c r="M89" s="340"/>
      <c r="N89" s="196"/>
      <c r="O89" s="196"/>
      <c r="P89" s="196"/>
      <c r="Q89" s="196"/>
      <c r="R89" s="196"/>
      <c r="S89" s="196"/>
      <c r="T89" s="196"/>
      <c r="U89" s="196"/>
      <c r="V89" s="196"/>
      <c r="W89" s="196"/>
      <c r="X89" s="196"/>
      <c r="Y89" s="196"/>
      <c r="Z89" s="196"/>
      <c r="AA89" s="196"/>
      <c r="AB89" s="196"/>
      <c r="AC89" s="196"/>
    </row>
    <row r="90" spans="2:29" s="155" customFormat="1" x14ac:dyDescent="0.3">
      <c r="C90" s="341" t="s">
        <v>896</v>
      </c>
      <c r="D90" s="341"/>
      <c r="E90" s="341"/>
      <c r="F90" s="341"/>
      <c r="G90" s="341"/>
      <c r="H90" s="341"/>
      <c r="I90" s="341"/>
      <c r="J90" s="341"/>
      <c r="K90" s="341"/>
      <c r="L90" s="341"/>
      <c r="M90" s="341"/>
      <c r="N90" s="196"/>
      <c r="O90" s="196"/>
      <c r="P90" s="196"/>
      <c r="Q90" s="196"/>
      <c r="R90" s="196"/>
      <c r="S90" s="196"/>
      <c r="T90" s="196"/>
      <c r="U90" s="196"/>
      <c r="V90" s="196"/>
      <c r="W90" s="196"/>
      <c r="X90" s="196"/>
      <c r="Y90" s="196"/>
      <c r="Z90" s="196"/>
      <c r="AA90" s="196"/>
      <c r="AB90" s="196"/>
      <c r="AC90" s="196"/>
    </row>
    <row r="91" spans="2:29" ht="11.7" customHeight="1" x14ac:dyDescent="0.35"/>
    <row r="92" spans="2:29" ht="34.5" customHeight="1" x14ac:dyDescent="0.35">
      <c r="C92" s="340" t="s">
        <v>902</v>
      </c>
      <c r="D92" s="340"/>
      <c r="E92" s="340"/>
      <c r="F92" s="340"/>
      <c r="G92" s="340"/>
      <c r="H92" s="340"/>
      <c r="I92" s="340"/>
      <c r="J92" s="340"/>
      <c r="K92" s="340"/>
      <c r="L92" s="340"/>
      <c r="M92" s="340"/>
    </row>
    <row r="93" spans="2:29" ht="34.5" customHeight="1" x14ac:dyDescent="0.35">
      <c r="C93" s="191"/>
      <c r="D93" s="191"/>
      <c r="E93" s="191"/>
      <c r="F93" s="191"/>
      <c r="G93" s="191"/>
      <c r="H93" s="191"/>
      <c r="I93" s="191"/>
      <c r="J93" s="191"/>
      <c r="K93" s="191"/>
      <c r="L93" s="191"/>
      <c r="M93" s="191"/>
    </row>
    <row r="94" spans="2:29" x14ac:dyDescent="0.35">
      <c r="C94" s="165"/>
    </row>
    <row r="95" spans="2:29" ht="19.2" x14ac:dyDescent="0.35">
      <c r="B95" s="336" t="s">
        <v>915</v>
      </c>
      <c r="C95" s="336"/>
      <c r="N95" s="155"/>
      <c r="O95" s="155"/>
      <c r="P95" s="155"/>
      <c r="Q95" s="155"/>
    </row>
    <row r="96" spans="2:29" ht="78" customHeight="1" x14ac:dyDescent="0.35">
      <c r="C96" s="337" t="s">
        <v>916</v>
      </c>
      <c r="D96" s="338"/>
      <c r="E96" s="338"/>
      <c r="F96" s="338"/>
      <c r="G96" s="338"/>
      <c r="H96" s="338"/>
      <c r="I96" s="338"/>
      <c r="J96" s="338"/>
      <c r="K96" s="338"/>
      <c r="L96" s="338"/>
      <c r="M96" s="339"/>
      <c r="N96" s="155"/>
      <c r="O96" s="155"/>
      <c r="P96" s="155"/>
      <c r="Q96" s="155"/>
    </row>
  </sheetData>
  <autoFilter ref="B7:AC79" xr:uid="{00000000-0009-0000-0000-000006000000}"/>
  <mergeCells count="34">
    <mergeCell ref="B2:AC2"/>
    <mergeCell ref="B3:AC3"/>
    <mergeCell ref="C4:AC4"/>
    <mergeCell ref="B8:B10"/>
    <mergeCell ref="C8:C10"/>
    <mergeCell ref="D8:D10"/>
    <mergeCell ref="E8:AC8"/>
    <mergeCell ref="G9:T9"/>
    <mergeCell ref="U9:W9"/>
    <mergeCell ref="X9:X10"/>
    <mergeCell ref="C79:D79"/>
    <mergeCell ref="Y9:AC9"/>
    <mergeCell ref="C12:C17"/>
    <mergeCell ref="C18:C20"/>
    <mergeCell ref="C21:C32"/>
    <mergeCell ref="C33:C41"/>
    <mergeCell ref="C42:C48"/>
    <mergeCell ref="C49:C53"/>
    <mergeCell ref="C54:C57"/>
    <mergeCell ref="C68:C73"/>
    <mergeCell ref="C74:C78"/>
    <mergeCell ref="C58:C67"/>
    <mergeCell ref="C82:M82"/>
    <mergeCell ref="C85:M85"/>
    <mergeCell ref="C83:M83"/>
    <mergeCell ref="C86:M86"/>
    <mergeCell ref="C89:M89"/>
    <mergeCell ref="C92:M92"/>
    <mergeCell ref="C84:M84"/>
    <mergeCell ref="B95:C95"/>
    <mergeCell ref="C96:M96"/>
    <mergeCell ref="C87:AC87"/>
    <mergeCell ref="C88:AC88"/>
    <mergeCell ref="C90:M90"/>
  </mergeCells>
  <phoneticPr fontId="53" type="noConversion"/>
  <pageMargins left="0.7" right="0.7" top="0.75" bottom="0.75" header="0.3" footer="0.3"/>
  <pageSetup paperSize="9"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isl xmlns:xsd="http://www.w3.org/2001/XMLSchema" xmlns:xsi="http://www.w3.org/2001/XMLSchema-instance" xmlns="http://www.boldonjames.com/2008/01/sie/internal/label" sislVersion="0" policy="5ab027e3-97f5-4f2b-b242-189f84f1bffe" origin="userSelected"/>
</file>

<file path=customXml/item2.xml><?xml version="1.0" encoding="utf-8"?>
<WrappedLabelHistory xmlns:xsd="http://www.w3.org/2001/XMLSchema" xmlns:xsi="http://www.w3.org/2001/XMLSchema-instance" xmlns="http://www.boldonjames.com/2016/02/Classifier/internal/wrappedLabelHistory">
  <Value>PD94bWwgdmVyc2lvbj0iMS4wIiBlbmNvZGluZz0idXMtYXNjaWkiPz48bGFiZWxIaXN0b3J5IHhtbG5zOnhzZD0iaHR0cDovL3d3dy53My5vcmcvMjAwMS9YTUxTY2hlbWEiIHhtbG5zOnhzaT0iaHR0cDovL3d3dy53My5vcmcvMjAwMS9YTUxTY2hlbWEtaW5zdGFuY2UiIHhtbG5zPSJodHRwOi8vd3d3LmJvbGRvbmphbWVzLmNvbS8yMDE2LzAyL0NsYXNzaWZpZXIvaW50ZXJuYWwvbGFiZWxIaXN0b3J5Ij48aXRlbT48c2lzbCBzaXNsVmVyc2lvbj0iMCIgcG9saWN5PSI1YWIwMjdlMy05N2Y1LTRmMmItYjI0Mi0xODlmODRmMWJmZmUiIG9yaWdpbj0idXNlclNlbGVjdGVkIiAvPjxVc2VyTmFtZT5TRUJcZW5pa3VyYWR6ZTwvVXNlck5hbWU+PERhdGVUaW1lPjExLzExLzIwMjUgMTI6NDk6MTMgUE08L0RhdGVUaW1lPjxMYWJlbFN0cmluZz5UaGlzIGl0ZW0gaGFzIG5vIGNsYXNzaWZpY2F0aW9uPC9MYWJlbFN0cmluZz48L2l0ZW0+PC9sYWJlbEhpc3Rvcnk+</Value>
</WrappedLabelHistory>
</file>

<file path=customXml/item3.xml><?xml version="1.0" encoding="utf-8"?>
<ct:contentTypeSchema xmlns:ct="http://schemas.microsoft.com/office/2006/metadata/contentType" xmlns:ma="http://schemas.microsoft.com/office/2006/metadata/properties/metaAttributes" ct:_="" ma:_="" ma:contentTypeName="Document" ma:contentTypeID="0x010100E8A12CD5D06D0B47B2187FA1DD5F2D83" ma:contentTypeVersion="5" ma:contentTypeDescription="Create a new document." ma:contentTypeScope="" ma:versionID="5f801fd4ef50ef2862ec72c2898f5e37">
  <xsd:schema xmlns:xsd="http://www.w3.org/2001/XMLSchema" xmlns:xs="http://www.w3.org/2001/XMLSchema" xmlns:p="http://schemas.microsoft.com/office/2006/metadata/properties" xmlns:ns3="4982c159-fbe7-42cb-ba56-72052e39c04d" targetNamespace="http://schemas.microsoft.com/office/2006/metadata/properties" ma:root="true" ma:fieldsID="ed6eeaa83240eef1d3d3c789d76580f2" ns3:_="">
    <xsd:import namespace="4982c159-fbe7-42cb-ba56-72052e39c0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82c159-fbe7-42cb-ba56-72052e39c0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activity xmlns="4982c159-fbe7-42cb-ba56-72052e39c04d" xsi:nil="true"/>
  </documentManagement>
</p:properties>
</file>

<file path=customXml/itemProps1.xml><?xml version="1.0" encoding="utf-8"?>
<ds:datastoreItem xmlns:ds="http://schemas.openxmlformats.org/officeDocument/2006/customXml" ds:itemID="{0B9F05E0-E438-415F-8E57-ADBBF8D1E15D}">
  <ds:schemaRefs>
    <ds:schemaRef ds:uri="http://www.w3.org/2001/XMLSchema"/>
    <ds:schemaRef ds:uri="http://www.boldonjames.com/2008/01/sie/internal/label"/>
  </ds:schemaRefs>
</ds:datastoreItem>
</file>

<file path=customXml/itemProps2.xml><?xml version="1.0" encoding="utf-8"?>
<ds:datastoreItem xmlns:ds="http://schemas.openxmlformats.org/officeDocument/2006/customXml" ds:itemID="{E08B0844-B618-4330-AC82-CAEF4316162B}">
  <ds:schemaRefs>
    <ds:schemaRef ds:uri="http://www.w3.org/2001/XMLSchema"/>
    <ds:schemaRef ds:uri="http://www.boldonjames.com/2016/02/Classifier/internal/wrappedLabelHistory"/>
  </ds:schemaRefs>
</ds:datastoreItem>
</file>

<file path=customXml/itemProps3.xml><?xml version="1.0" encoding="utf-8"?>
<ds:datastoreItem xmlns:ds="http://schemas.openxmlformats.org/officeDocument/2006/customXml" ds:itemID="{0398F49F-AC45-440B-9728-6382038338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82c159-fbe7-42cb-ba56-72052e39c0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F31CA01-93AB-40E9-94B4-1629CF3307B0}">
  <ds:schemaRefs>
    <ds:schemaRef ds:uri="http://schemas.microsoft.com/sharepoint/v3/contenttype/forms"/>
  </ds:schemaRefs>
</ds:datastoreItem>
</file>

<file path=customXml/itemProps5.xml><?xml version="1.0" encoding="utf-8"?>
<ds:datastoreItem xmlns:ds="http://schemas.openxmlformats.org/officeDocument/2006/customXml" ds:itemID="{51376F36-FFDC-4498-8FD1-2ED9B45EC6EE}">
  <ds:schemaRefs>
    <ds:schemaRef ds:uri="http://purl.org/dc/dcmitype/"/>
    <ds:schemaRef ds:uri="http://schemas.microsoft.com/office/2006/documentManagement/types"/>
    <ds:schemaRef ds:uri="4982c159-fbe7-42cb-ba56-72052e39c04d"/>
    <ds:schemaRef ds:uri="http://schemas.microsoft.com/office/2006/metadata/properties"/>
    <ds:schemaRef ds:uri="http://purl.org/dc/term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7</vt:i4>
      </vt:variant>
    </vt:vector>
  </HeadingPairs>
  <TitlesOfParts>
    <vt:vector size="7" baseType="lpstr">
      <vt:lpstr>Note</vt:lpstr>
      <vt:lpstr>1. Governance</vt:lpstr>
      <vt:lpstr>2. Strategy</vt:lpstr>
      <vt:lpstr>3. Risk Management</vt:lpstr>
      <vt:lpstr>4.a Metrics&amp;Targets-KPIs</vt:lpstr>
      <vt:lpstr>4.b Metrics&amp;Targets-Trans.Risk</vt:lpstr>
      <vt:lpstr>4.c Metrics&amp;Targets-Phys.Risk</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Office User</dc:creator>
  <cp:lastModifiedBy>Manana Martkoflishvili</cp:lastModifiedBy>
  <dcterms:created xsi:type="dcterms:W3CDTF">2025-07-18T11:44:36Z</dcterms:created>
  <dcterms:modified xsi:type="dcterms:W3CDTF">2026-06-15T17:24:36Z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IndexRef">
    <vt:lpwstr>f40aee66-ee96-4ac6-bc53-4039b2893637</vt:lpwstr>
  </property>
  <property fmtid="{D5CDD505-2E9C-101B-9397-08002B2CF9AE}" pid="3" name="bjDocumentSecurityLabel">
    <vt:lpwstr>This item has no classification</vt:lpwstr>
  </property>
  <property fmtid="{D5CDD505-2E9C-101B-9397-08002B2CF9AE}" pid="4" name="bjSaver">
    <vt:lpwstr>GWJOlOX0RsIMowORHFjz9bhZOFj1biPh</vt:lpwstr>
  </property>
  <property fmtid="{D5CDD505-2E9C-101B-9397-08002B2CF9AE}" pid="5" name="bjClsUserRVM">
    <vt:lpwstr>[]</vt:lpwstr>
  </property>
  <property fmtid="{D5CDD505-2E9C-101B-9397-08002B2CF9AE}" pid="6" name="bjLabelHistoryID">
    <vt:lpwstr>{E08B0844-B618-4330-AC82-CAEF4316162B}</vt:lpwstr>
  </property>
  <property fmtid="{D5CDD505-2E9C-101B-9397-08002B2CF9AE}" pid="7" name="ContentTypeId">
    <vt:lpwstr>0x010100E8A12CD5D06D0B47B2187FA1DD5F2D83</vt:lpwstr>
  </property>
</Properties>
</file>